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Estoy Bueno!}"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FA9"/>
        </a:solidFill>
        <a:effectLst/>
      </p:bgPr>
    </p:bg>
    <p:spTree>
      <p:nvGrpSpPr>
        <p:cNvPr id="1" name=""/>
        <p:cNvGrpSpPr/>
        <p:nvPr/>
      </p:nvGrpSpPr>
      <p:grpSpPr>
        <a:xfrm>
          <a:off x="0" y="0"/>
          <a:ext cx="0" cy="0"/>
          <a:chOff x="0" y="0"/>
          <a:chExt cx="0" cy="0"/>
        </a:xfrm>
      </p:grpSpPr>
      <p:sp>
        <p:nvSpPr>
          <p:cNvPr id="2" name="AutoShape 2"/>
          <p:cNvSpPr/>
          <p:nvPr/>
        </p:nvSpPr>
        <p:spPr>
          <a:xfrm>
            <a:off x="0" y="10219656"/>
            <a:ext cx="18288000" cy="15353"/>
          </a:xfrm>
          <a:prstGeom prst="line">
            <a:avLst/>
          </a:prstGeom>
          <a:ln w="38100" cap="flat">
            <a:solidFill>
              <a:srgbClr val="000000"/>
            </a:solidFill>
            <a:prstDash val="solid"/>
            <a:headEnd type="none" w="sm" len="sm"/>
            <a:tailEnd type="none" w="sm" len="sm"/>
          </a:ln>
        </p:spPr>
        <p:txBody>
          <a:bodyPr/>
          <a:lstStyle/>
          <a:p>
            <a:endParaRPr lang="en-GB"/>
          </a:p>
        </p:txBody>
      </p:sp>
      <p:sp>
        <p:nvSpPr>
          <p:cNvPr id="3" name="AutoShape 3"/>
          <p:cNvSpPr/>
          <p:nvPr/>
        </p:nvSpPr>
        <p:spPr>
          <a:xfrm>
            <a:off x="0" y="9324306"/>
            <a:ext cx="18288000" cy="24285"/>
          </a:xfrm>
          <a:prstGeom prst="line">
            <a:avLst/>
          </a:prstGeom>
          <a:ln w="38100" cap="flat">
            <a:solidFill>
              <a:srgbClr val="000000"/>
            </a:solidFill>
            <a:prstDash val="solid"/>
            <a:headEnd type="none" w="sm" len="sm"/>
            <a:tailEnd type="none" w="sm" len="sm"/>
          </a:ln>
        </p:spPr>
        <p:txBody>
          <a:bodyPr/>
          <a:lstStyle/>
          <a:p>
            <a:endParaRPr lang="en-GB"/>
          </a:p>
        </p:txBody>
      </p:sp>
      <p:sp>
        <p:nvSpPr>
          <p:cNvPr id="4" name="AutoShape 4"/>
          <p:cNvSpPr/>
          <p:nvPr/>
        </p:nvSpPr>
        <p:spPr>
          <a:xfrm>
            <a:off x="0" y="9771981"/>
            <a:ext cx="18288000" cy="39639"/>
          </a:xfrm>
          <a:prstGeom prst="line">
            <a:avLst/>
          </a:prstGeom>
          <a:ln w="38100" cap="flat">
            <a:solidFill>
              <a:srgbClr val="000000"/>
            </a:solidFill>
            <a:prstDash val="solid"/>
            <a:headEnd type="none" w="sm" len="sm"/>
            <a:tailEnd type="none" w="sm" len="sm"/>
          </a:ln>
        </p:spPr>
        <p:txBody>
          <a:bodyPr/>
          <a:lstStyle/>
          <a:p>
            <a:endParaRPr lang="en-GB"/>
          </a:p>
        </p:txBody>
      </p:sp>
      <p:sp>
        <p:nvSpPr>
          <p:cNvPr id="5" name="Freeform 5"/>
          <p:cNvSpPr/>
          <p:nvPr/>
        </p:nvSpPr>
        <p:spPr>
          <a:xfrm>
            <a:off x="0" y="9114741"/>
            <a:ext cx="4508688" cy="1172259"/>
          </a:xfrm>
          <a:custGeom>
            <a:avLst/>
            <a:gdLst/>
            <a:ahLst/>
            <a:cxnLst/>
            <a:rect l="l" t="t" r="r" b="b"/>
            <a:pathLst>
              <a:path w="4508688" h="1172259">
                <a:moveTo>
                  <a:pt x="0" y="0"/>
                </a:moveTo>
                <a:lnTo>
                  <a:pt x="4508688" y="0"/>
                </a:lnTo>
                <a:lnTo>
                  <a:pt x="4508688" y="1172259"/>
                </a:lnTo>
                <a:lnTo>
                  <a:pt x="0" y="1172259"/>
                </a:lnTo>
                <a:lnTo>
                  <a:pt x="0" y="0"/>
                </a:lnTo>
                <a:close/>
              </a:path>
            </a:pathLst>
          </a:custGeom>
          <a:blipFill>
            <a:blip r:embed="rId2"/>
            <a:stretch>
              <a:fillRect/>
            </a:stretch>
          </a:blipFill>
        </p:spPr>
        <p:txBody>
          <a:bodyPr/>
          <a:lstStyle/>
          <a:p>
            <a:endParaRPr lang="en-GB"/>
          </a:p>
        </p:txBody>
      </p:sp>
      <p:sp>
        <p:nvSpPr>
          <p:cNvPr id="6" name="AutoShape 6"/>
          <p:cNvSpPr/>
          <p:nvPr/>
        </p:nvSpPr>
        <p:spPr>
          <a:xfrm flipV="1">
            <a:off x="0" y="1790432"/>
            <a:ext cx="18288000" cy="11553"/>
          </a:xfrm>
          <a:prstGeom prst="line">
            <a:avLst/>
          </a:prstGeom>
          <a:ln w="38100" cap="flat">
            <a:solidFill>
              <a:srgbClr val="000000"/>
            </a:solidFill>
            <a:prstDash val="solid"/>
            <a:headEnd type="none" w="sm" len="sm"/>
            <a:tailEnd type="none" w="sm" len="sm"/>
          </a:ln>
        </p:spPr>
        <p:txBody>
          <a:bodyPr/>
          <a:lstStyle/>
          <a:p>
            <a:endParaRPr lang="en-GB"/>
          </a:p>
        </p:txBody>
      </p:sp>
      <p:sp>
        <p:nvSpPr>
          <p:cNvPr id="7" name="AutoShape 7"/>
          <p:cNvSpPr/>
          <p:nvPr/>
        </p:nvSpPr>
        <p:spPr>
          <a:xfrm>
            <a:off x="0" y="2161506"/>
            <a:ext cx="18288000" cy="7495"/>
          </a:xfrm>
          <a:prstGeom prst="line">
            <a:avLst/>
          </a:prstGeom>
          <a:ln w="38100" cap="flat">
            <a:solidFill>
              <a:srgbClr val="000000"/>
            </a:solidFill>
            <a:prstDash val="solid"/>
            <a:headEnd type="none" w="sm" len="sm"/>
            <a:tailEnd type="none" w="sm" len="sm"/>
          </a:ln>
        </p:spPr>
        <p:txBody>
          <a:bodyPr/>
          <a:lstStyle/>
          <a:p>
            <a:endParaRPr lang="en-GB"/>
          </a:p>
        </p:txBody>
      </p:sp>
      <p:sp>
        <p:nvSpPr>
          <p:cNvPr id="8" name="AutoShape 8"/>
          <p:cNvSpPr/>
          <p:nvPr/>
        </p:nvSpPr>
        <p:spPr>
          <a:xfrm>
            <a:off x="0" y="2609181"/>
            <a:ext cx="18288000" cy="7493"/>
          </a:xfrm>
          <a:prstGeom prst="line">
            <a:avLst/>
          </a:prstGeom>
          <a:ln w="38100" cap="flat">
            <a:solidFill>
              <a:srgbClr val="000000"/>
            </a:solidFill>
            <a:prstDash val="solid"/>
            <a:headEnd type="none" w="sm" len="sm"/>
            <a:tailEnd type="none" w="sm" len="sm"/>
          </a:ln>
        </p:spPr>
        <p:txBody>
          <a:bodyPr/>
          <a:lstStyle/>
          <a:p>
            <a:endParaRPr lang="en-GB"/>
          </a:p>
        </p:txBody>
      </p:sp>
      <p:sp>
        <p:nvSpPr>
          <p:cNvPr id="9" name="AutoShape 9"/>
          <p:cNvSpPr/>
          <p:nvPr/>
        </p:nvSpPr>
        <p:spPr>
          <a:xfrm flipV="1">
            <a:off x="0" y="3492593"/>
            <a:ext cx="18288000" cy="11939"/>
          </a:xfrm>
          <a:prstGeom prst="line">
            <a:avLst/>
          </a:prstGeom>
          <a:ln w="38100" cap="flat">
            <a:solidFill>
              <a:srgbClr val="000000"/>
            </a:solidFill>
            <a:prstDash val="solid"/>
            <a:headEnd type="none" w="sm" len="sm"/>
            <a:tailEnd type="none" w="sm" len="sm"/>
          </a:ln>
        </p:spPr>
        <p:txBody>
          <a:bodyPr/>
          <a:lstStyle/>
          <a:p>
            <a:endParaRPr lang="en-GB"/>
          </a:p>
        </p:txBody>
      </p:sp>
      <p:sp>
        <p:nvSpPr>
          <p:cNvPr id="10" name="AutoShape 10"/>
          <p:cNvSpPr/>
          <p:nvPr/>
        </p:nvSpPr>
        <p:spPr>
          <a:xfrm>
            <a:off x="0" y="3056856"/>
            <a:ext cx="18288000" cy="7489"/>
          </a:xfrm>
          <a:prstGeom prst="line">
            <a:avLst/>
          </a:prstGeom>
          <a:ln w="38100" cap="flat">
            <a:solidFill>
              <a:srgbClr val="000000"/>
            </a:solidFill>
            <a:prstDash val="solid"/>
            <a:headEnd type="none" w="sm" len="sm"/>
            <a:tailEnd type="none" w="sm" len="sm"/>
          </a:ln>
        </p:spPr>
        <p:txBody>
          <a:bodyPr/>
          <a:lstStyle/>
          <a:p>
            <a:endParaRPr lang="en-GB"/>
          </a:p>
        </p:txBody>
      </p:sp>
      <p:sp>
        <p:nvSpPr>
          <p:cNvPr id="11" name="AutoShape 11"/>
          <p:cNvSpPr/>
          <p:nvPr/>
        </p:nvSpPr>
        <p:spPr>
          <a:xfrm flipV="1">
            <a:off x="0" y="3932780"/>
            <a:ext cx="18288000" cy="19427"/>
          </a:xfrm>
          <a:prstGeom prst="line">
            <a:avLst/>
          </a:prstGeom>
          <a:ln w="38100" cap="flat">
            <a:solidFill>
              <a:srgbClr val="000000"/>
            </a:solidFill>
            <a:prstDash val="solid"/>
            <a:headEnd type="none" w="sm" len="sm"/>
            <a:tailEnd type="none" w="sm" len="sm"/>
          </a:ln>
        </p:spPr>
        <p:txBody>
          <a:bodyPr/>
          <a:lstStyle/>
          <a:p>
            <a:endParaRPr lang="en-GB"/>
          </a:p>
        </p:txBody>
      </p:sp>
      <p:sp>
        <p:nvSpPr>
          <p:cNvPr id="12" name="AutoShape 12"/>
          <p:cNvSpPr/>
          <p:nvPr/>
        </p:nvSpPr>
        <p:spPr>
          <a:xfrm flipV="1">
            <a:off x="0" y="4380455"/>
            <a:ext cx="18288000" cy="19427"/>
          </a:xfrm>
          <a:prstGeom prst="line">
            <a:avLst/>
          </a:prstGeom>
          <a:ln w="38100" cap="flat">
            <a:solidFill>
              <a:srgbClr val="000000"/>
            </a:solidFill>
            <a:prstDash val="solid"/>
            <a:headEnd type="none" w="sm" len="sm"/>
            <a:tailEnd type="none" w="sm" len="sm"/>
          </a:ln>
        </p:spPr>
        <p:txBody>
          <a:bodyPr/>
          <a:lstStyle/>
          <a:p>
            <a:endParaRPr lang="en-GB"/>
          </a:p>
        </p:txBody>
      </p:sp>
      <p:sp>
        <p:nvSpPr>
          <p:cNvPr id="13" name="AutoShape 13"/>
          <p:cNvSpPr/>
          <p:nvPr/>
        </p:nvSpPr>
        <p:spPr>
          <a:xfrm flipV="1">
            <a:off x="0" y="5287757"/>
            <a:ext cx="18288000" cy="7475"/>
          </a:xfrm>
          <a:prstGeom prst="line">
            <a:avLst/>
          </a:prstGeom>
          <a:ln w="38100" cap="flat">
            <a:solidFill>
              <a:srgbClr val="000000"/>
            </a:solidFill>
            <a:prstDash val="solid"/>
            <a:headEnd type="none" w="sm" len="sm"/>
            <a:tailEnd type="none" w="sm" len="sm"/>
          </a:ln>
        </p:spPr>
        <p:txBody>
          <a:bodyPr/>
          <a:lstStyle/>
          <a:p>
            <a:endParaRPr lang="en-GB"/>
          </a:p>
        </p:txBody>
      </p:sp>
      <p:sp>
        <p:nvSpPr>
          <p:cNvPr id="14" name="AutoShape 14"/>
          <p:cNvSpPr/>
          <p:nvPr/>
        </p:nvSpPr>
        <p:spPr>
          <a:xfrm>
            <a:off x="0" y="4847556"/>
            <a:ext cx="18288000" cy="7475"/>
          </a:xfrm>
          <a:prstGeom prst="line">
            <a:avLst/>
          </a:prstGeom>
          <a:ln w="38100" cap="flat">
            <a:solidFill>
              <a:srgbClr val="000000"/>
            </a:solidFill>
            <a:prstDash val="solid"/>
            <a:headEnd type="none" w="sm" len="sm"/>
            <a:tailEnd type="none" w="sm" len="sm"/>
          </a:ln>
        </p:spPr>
        <p:txBody>
          <a:bodyPr/>
          <a:lstStyle/>
          <a:p>
            <a:endParaRPr lang="en-GB"/>
          </a:p>
        </p:txBody>
      </p:sp>
      <p:sp>
        <p:nvSpPr>
          <p:cNvPr id="15" name="AutoShape 15"/>
          <p:cNvSpPr/>
          <p:nvPr/>
        </p:nvSpPr>
        <p:spPr>
          <a:xfrm>
            <a:off x="0" y="5742906"/>
            <a:ext cx="18288000" cy="32163"/>
          </a:xfrm>
          <a:prstGeom prst="line">
            <a:avLst/>
          </a:prstGeom>
          <a:ln w="38100" cap="flat">
            <a:solidFill>
              <a:srgbClr val="000000"/>
            </a:solidFill>
            <a:prstDash val="solid"/>
            <a:headEnd type="none" w="sm" len="sm"/>
            <a:tailEnd type="none" w="sm" len="sm"/>
          </a:ln>
        </p:spPr>
        <p:txBody>
          <a:bodyPr/>
          <a:lstStyle/>
          <a:p>
            <a:endParaRPr lang="en-GB"/>
          </a:p>
        </p:txBody>
      </p:sp>
      <p:sp>
        <p:nvSpPr>
          <p:cNvPr id="16" name="AutoShape 16"/>
          <p:cNvSpPr/>
          <p:nvPr/>
        </p:nvSpPr>
        <p:spPr>
          <a:xfrm flipV="1">
            <a:off x="0" y="6183108"/>
            <a:ext cx="18288000" cy="7474"/>
          </a:xfrm>
          <a:prstGeom prst="line">
            <a:avLst/>
          </a:prstGeom>
          <a:ln w="38100" cap="flat">
            <a:solidFill>
              <a:srgbClr val="000000"/>
            </a:solidFill>
            <a:prstDash val="solid"/>
            <a:headEnd type="none" w="sm" len="sm"/>
            <a:tailEnd type="none" w="sm" len="sm"/>
          </a:ln>
        </p:spPr>
        <p:txBody>
          <a:bodyPr/>
          <a:lstStyle/>
          <a:p>
            <a:endParaRPr lang="en-GB"/>
          </a:p>
        </p:txBody>
      </p:sp>
      <p:sp>
        <p:nvSpPr>
          <p:cNvPr id="17" name="AutoShape 17"/>
          <p:cNvSpPr/>
          <p:nvPr/>
        </p:nvSpPr>
        <p:spPr>
          <a:xfrm>
            <a:off x="0" y="6638257"/>
            <a:ext cx="18288000" cy="32162"/>
          </a:xfrm>
          <a:prstGeom prst="line">
            <a:avLst/>
          </a:prstGeom>
          <a:ln w="38100" cap="flat">
            <a:solidFill>
              <a:srgbClr val="000000"/>
            </a:solidFill>
            <a:prstDash val="solid"/>
            <a:headEnd type="none" w="sm" len="sm"/>
            <a:tailEnd type="none" w="sm" len="sm"/>
          </a:ln>
        </p:spPr>
        <p:txBody>
          <a:bodyPr/>
          <a:lstStyle/>
          <a:p>
            <a:endParaRPr lang="en-GB"/>
          </a:p>
        </p:txBody>
      </p:sp>
      <p:sp>
        <p:nvSpPr>
          <p:cNvPr id="18" name="AutoShape 18"/>
          <p:cNvSpPr/>
          <p:nvPr/>
        </p:nvSpPr>
        <p:spPr>
          <a:xfrm>
            <a:off x="0" y="7085931"/>
            <a:ext cx="18288000" cy="32159"/>
          </a:xfrm>
          <a:prstGeom prst="line">
            <a:avLst/>
          </a:prstGeom>
          <a:ln w="38100" cap="flat">
            <a:solidFill>
              <a:srgbClr val="000000"/>
            </a:solidFill>
            <a:prstDash val="solid"/>
            <a:headEnd type="none" w="sm" len="sm"/>
            <a:tailEnd type="none" w="sm" len="sm"/>
          </a:ln>
        </p:spPr>
        <p:txBody>
          <a:bodyPr/>
          <a:lstStyle/>
          <a:p>
            <a:endParaRPr lang="en-GB"/>
          </a:p>
        </p:txBody>
      </p:sp>
      <p:sp>
        <p:nvSpPr>
          <p:cNvPr id="19" name="AutoShape 19"/>
          <p:cNvSpPr/>
          <p:nvPr/>
        </p:nvSpPr>
        <p:spPr>
          <a:xfrm>
            <a:off x="0" y="7533606"/>
            <a:ext cx="18288000" cy="26589"/>
          </a:xfrm>
          <a:prstGeom prst="line">
            <a:avLst/>
          </a:prstGeom>
          <a:ln w="38100" cap="flat">
            <a:solidFill>
              <a:srgbClr val="000000"/>
            </a:solidFill>
            <a:prstDash val="solid"/>
            <a:headEnd type="none" w="sm" len="sm"/>
            <a:tailEnd type="none" w="sm" len="sm"/>
          </a:ln>
        </p:spPr>
        <p:txBody>
          <a:bodyPr/>
          <a:lstStyle/>
          <a:p>
            <a:endParaRPr lang="en-GB"/>
          </a:p>
        </p:txBody>
      </p:sp>
      <p:sp>
        <p:nvSpPr>
          <p:cNvPr id="20" name="AutoShape 20"/>
          <p:cNvSpPr/>
          <p:nvPr/>
        </p:nvSpPr>
        <p:spPr>
          <a:xfrm>
            <a:off x="0" y="7981281"/>
            <a:ext cx="18288000" cy="19419"/>
          </a:xfrm>
          <a:prstGeom prst="line">
            <a:avLst/>
          </a:prstGeom>
          <a:ln w="38100" cap="flat">
            <a:solidFill>
              <a:srgbClr val="000000"/>
            </a:solidFill>
            <a:prstDash val="solid"/>
            <a:headEnd type="none" w="sm" len="sm"/>
            <a:tailEnd type="none" w="sm" len="sm"/>
          </a:ln>
        </p:spPr>
        <p:txBody>
          <a:bodyPr/>
          <a:lstStyle/>
          <a:p>
            <a:endParaRPr lang="en-GB"/>
          </a:p>
        </p:txBody>
      </p:sp>
      <p:sp>
        <p:nvSpPr>
          <p:cNvPr id="21" name="AutoShape 21"/>
          <p:cNvSpPr/>
          <p:nvPr/>
        </p:nvSpPr>
        <p:spPr>
          <a:xfrm>
            <a:off x="0" y="8428957"/>
            <a:ext cx="18288000" cy="32162"/>
          </a:xfrm>
          <a:prstGeom prst="line">
            <a:avLst/>
          </a:prstGeom>
          <a:ln w="38100" cap="flat">
            <a:solidFill>
              <a:srgbClr val="000000"/>
            </a:solidFill>
            <a:prstDash val="solid"/>
            <a:headEnd type="none" w="sm" len="sm"/>
            <a:tailEnd type="none" w="sm" len="sm"/>
          </a:ln>
        </p:spPr>
        <p:txBody>
          <a:bodyPr/>
          <a:lstStyle/>
          <a:p>
            <a:endParaRPr lang="en-GB"/>
          </a:p>
        </p:txBody>
      </p:sp>
      <p:sp>
        <p:nvSpPr>
          <p:cNvPr id="22" name="AutoShape 22"/>
          <p:cNvSpPr/>
          <p:nvPr/>
        </p:nvSpPr>
        <p:spPr>
          <a:xfrm>
            <a:off x="0" y="8882636"/>
            <a:ext cx="18288000" cy="38125"/>
          </a:xfrm>
          <a:prstGeom prst="line">
            <a:avLst/>
          </a:prstGeom>
          <a:ln w="38100" cap="flat">
            <a:solidFill>
              <a:srgbClr val="000000"/>
            </a:solidFill>
            <a:prstDash val="solid"/>
            <a:headEnd type="none" w="sm" len="sm"/>
            <a:tailEnd type="none" w="sm" len="sm"/>
          </a:ln>
        </p:spPr>
        <p:txBody>
          <a:bodyPr/>
          <a:lstStyle/>
          <a:p>
            <a:endParaRPr lang="en-GB"/>
          </a:p>
        </p:txBody>
      </p:sp>
      <p:grpSp>
        <p:nvGrpSpPr>
          <p:cNvPr id="23" name="Group 23"/>
          <p:cNvGrpSpPr/>
          <p:nvPr/>
        </p:nvGrpSpPr>
        <p:grpSpPr>
          <a:xfrm>
            <a:off x="1644005" y="1423414"/>
            <a:ext cx="14999990" cy="7440172"/>
            <a:chOff x="0" y="0"/>
            <a:chExt cx="3950615" cy="1959552"/>
          </a:xfrm>
        </p:grpSpPr>
        <p:sp>
          <p:nvSpPr>
            <p:cNvPr id="24" name="Freeform 24"/>
            <p:cNvSpPr/>
            <p:nvPr/>
          </p:nvSpPr>
          <p:spPr>
            <a:xfrm>
              <a:off x="0" y="0"/>
              <a:ext cx="3950615" cy="1959552"/>
            </a:xfrm>
            <a:custGeom>
              <a:avLst/>
              <a:gdLst/>
              <a:ahLst/>
              <a:cxnLst/>
              <a:rect l="l" t="t" r="r" b="b"/>
              <a:pathLst>
                <a:path w="3950615" h="1959552">
                  <a:moveTo>
                    <a:pt x="26323" y="0"/>
                  </a:moveTo>
                  <a:lnTo>
                    <a:pt x="3924292" y="0"/>
                  </a:lnTo>
                  <a:cubicBezTo>
                    <a:pt x="3938830" y="0"/>
                    <a:pt x="3950615" y="11785"/>
                    <a:pt x="3950615" y="26323"/>
                  </a:cubicBezTo>
                  <a:lnTo>
                    <a:pt x="3950615" y="1933229"/>
                  </a:lnTo>
                  <a:cubicBezTo>
                    <a:pt x="3950615" y="1940210"/>
                    <a:pt x="3947842" y="1946905"/>
                    <a:pt x="3942905" y="1951842"/>
                  </a:cubicBezTo>
                  <a:cubicBezTo>
                    <a:pt x="3937969" y="1956778"/>
                    <a:pt x="3931273" y="1959552"/>
                    <a:pt x="3924292" y="1959552"/>
                  </a:cubicBezTo>
                  <a:lnTo>
                    <a:pt x="26323" y="1959552"/>
                  </a:lnTo>
                  <a:cubicBezTo>
                    <a:pt x="19341" y="1959552"/>
                    <a:pt x="12646" y="1956778"/>
                    <a:pt x="7710" y="1951842"/>
                  </a:cubicBezTo>
                  <a:cubicBezTo>
                    <a:pt x="2773" y="1946905"/>
                    <a:pt x="0" y="1940210"/>
                    <a:pt x="0" y="1933229"/>
                  </a:cubicBezTo>
                  <a:lnTo>
                    <a:pt x="0" y="26323"/>
                  </a:lnTo>
                  <a:cubicBezTo>
                    <a:pt x="0" y="19341"/>
                    <a:pt x="2773" y="12646"/>
                    <a:pt x="7710" y="7710"/>
                  </a:cubicBezTo>
                  <a:cubicBezTo>
                    <a:pt x="12646" y="2773"/>
                    <a:pt x="19341" y="0"/>
                    <a:pt x="26323" y="0"/>
                  </a:cubicBezTo>
                  <a:close/>
                </a:path>
              </a:pathLst>
            </a:custGeom>
            <a:solidFill>
              <a:srgbClr val="FFFFFF"/>
            </a:solidFill>
          </p:spPr>
          <p:txBody>
            <a:bodyPr/>
            <a:lstStyle/>
            <a:p>
              <a:endParaRPr lang="en-GB"/>
            </a:p>
          </p:txBody>
        </p:sp>
        <p:sp>
          <p:nvSpPr>
            <p:cNvPr id="25" name="TextBox 25"/>
            <p:cNvSpPr txBox="1"/>
            <p:nvPr/>
          </p:nvSpPr>
          <p:spPr>
            <a:xfrm>
              <a:off x="0" y="-47625"/>
              <a:ext cx="3950615" cy="2007177"/>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3708138" y="1904332"/>
            <a:ext cx="10871723" cy="6202111"/>
          </a:xfrm>
          <a:prstGeom prst="rect">
            <a:avLst/>
          </a:prstGeom>
        </p:spPr>
        <p:txBody>
          <a:bodyPr lIns="0" tIns="0" rIns="0" bIns="0" rtlCol="0" anchor="t">
            <a:spAutoFit/>
          </a:bodyPr>
          <a:lstStyle/>
          <a:p>
            <a:pPr algn="ctr">
              <a:lnSpc>
                <a:spcPts val="12325"/>
              </a:lnSpc>
            </a:pPr>
            <a:r>
              <a:rPr lang="en-US" sz="8803">
                <a:solidFill>
                  <a:srgbClr val="425363"/>
                </a:solidFill>
                <a:latin typeface="{¡Estoy Bueno!}"/>
                <a:ea typeface="{¡Estoy Bueno!}"/>
                <a:cs typeface="{¡Estoy Bueno!}"/>
                <a:sym typeface="{¡Estoy Bueno!}"/>
              </a:rPr>
              <a:t>Learning support at Bilborough sixth form college</a:t>
            </a:r>
          </a:p>
        </p:txBody>
      </p:sp>
      <p:sp>
        <p:nvSpPr>
          <p:cNvPr id="27" name="AutoShape 27"/>
          <p:cNvSpPr/>
          <p:nvPr/>
        </p:nvSpPr>
        <p:spPr>
          <a:xfrm flipV="1">
            <a:off x="0" y="560583"/>
            <a:ext cx="18288000" cy="13063"/>
          </a:xfrm>
          <a:prstGeom prst="line">
            <a:avLst/>
          </a:prstGeom>
          <a:ln w="38100" cap="flat">
            <a:solidFill>
              <a:srgbClr val="000000"/>
            </a:solidFill>
            <a:prstDash val="solid"/>
            <a:headEnd type="none" w="sm" len="sm"/>
            <a:tailEnd type="none" w="sm" len="sm"/>
          </a:ln>
        </p:spPr>
        <p:txBody>
          <a:bodyPr/>
          <a:lstStyle/>
          <a:p>
            <a:endParaRPr lang="en-GB"/>
          </a:p>
        </p:txBody>
      </p:sp>
      <p:sp>
        <p:nvSpPr>
          <p:cNvPr id="28" name="AutoShape 28"/>
          <p:cNvSpPr/>
          <p:nvPr/>
        </p:nvSpPr>
        <p:spPr>
          <a:xfrm flipV="1">
            <a:off x="0" y="969736"/>
            <a:ext cx="18288000" cy="26593"/>
          </a:xfrm>
          <a:prstGeom prst="line">
            <a:avLst/>
          </a:prstGeom>
          <a:ln w="38100" cap="flat">
            <a:solidFill>
              <a:srgbClr val="000000"/>
            </a:solidFill>
            <a:prstDash val="solid"/>
            <a:headEnd type="none" w="sm" len="sm"/>
            <a:tailEnd type="none" w="sm" len="sm"/>
          </a:ln>
        </p:spPr>
        <p:txBody>
          <a:bodyPr/>
          <a:lstStyle/>
          <a:p>
            <a:endParaRPr lang="en-GB"/>
          </a:p>
        </p:txBody>
      </p:sp>
      <p:sp>
        <p:nvSpPr>
          <p:cNvPr id="29" name="AutoShape 29"/>
          <p:cNvSpPr/>
          <p:nvPr/>
        </p:nvSpPr>
        <p:spPr>
          <a:xfrm flipV="1">
            <a:off x="0" y="1366238"/>
            <a:ext cx="18288000" cy="51176"/>
          </a:xfrm>
          <a:prstGeom prst="line">
            <a:avLst/>
          </a:prstGeom>
          <a:ln w="38100" cap="flat">
            <a:solidFill>
              <a:srgbClr val="000000"/>
            </a:solidFill>
            <a:prstDash val="solid"/>
            <a:headEnd type="none" w="sm" len="sm"/>
            <a:tailEnd type="none" w="sm" len="sm"/>
          </a:ln>
        </p:spPr>
        <p:txBody>
          <a:bodyPr/>
          <a:lstStyle/>
          <a:p>
            <a:endParaRPr lang="en-GB"/>
          </a:p>
        </p:txBody>
      </p:sp>
      <p:sp>
        <p:nvSpPr>
          <p:cNvPr id="30" name="AutoShape 30"/>
          <p:cNvSpPr/>
          <p:nvPr/>
        </p:nvSpPr>
        <p:spPr>
          <a:xfrm>
            <a:off x="0" y="140617"/>
            <a:ext cx="18288000" cy="11943"/>
          </a:xfrm>
          <a:prstGeom prst="line">
            <a:avLst/>
          </a:prstGeom>
          <a:ln w="38100" cap="flat">
            <a:solidFill>
              <a:srgbClr val="000000"/>
            </a:solidFill>
            <a:prstDash val="solid"/>
            <a:headEnd type="none" w="sm" len="sm"/>
            <a:tailEnd type="none" w="sm" len="sm"/>
          </a:ln>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7337" y="-323000"/>
            <a:ext cx="4928207" cy="10944928"/>
            <a:chOff x="0" y="0"/>
            <a:chExt cx="1297964" cy="2882615"/>
          </a:xfrm>
        </p:grpSpPr>
        <p:sp>
          <p:nvSpPr>
            <p:cNvPr id="3" name="Freeform 3"/>
            <p:cNvSpPr/>
            <p:nvPr/>
          </p:nvSpPr>
          <p:spPr>
            <a:xfrm>
              <a:off x="0" y="0"/>
              <a:ext cx="1297964" cy="2882615"/>
            </a:xfrm>
            <a:custGeom>
              <a:avLst/>
              <a:gdLst/>
              <a:ahLst/>
              <a:cxnLst/>
              <a:rect l="l" t="t" r="r" b="b"/>
              <a:pathLst>
                <a:path w="1297964" h="2882615">
                  <a:moveTo>
                    <a:pt x="80118" y="0"/>
                  </a:moveTo>
                  <a:lnTo>
                    <a:pt x="1217846" y="0"/>
                  </a:lnTo>
                  <a:cubicBezTo>
                    <a:pt x="1239095" y="0"/>
                    <a:pt x="1259473" y="8441"/>
                    <a:pt x="1274498" y="23466"/>
                  </a:cubicBezTo>
                  <a:cubicBezTo>
                    <a:pt x="1289523" y="38491"/>
                    <a:pt x="1297964" y="58869"/>
                    <a:pt x="1297964" y="80118"/>
                  </a:cubicBezTo>
                  <a:lnTo>
                    <a:pt x="1297964" y="2802497"/>
                  </a:lnTo>
                  <a:cubicBezTo>
                    <a:pt x="1297964" y="2823746"/>
                    <a:pt x="1289523" y="2844124"/>
                    <a:pt x="1274498" y="2859149"/>
                  </a:cubicBezTo>
                  <a:cubicBezTo>
                    <a:pt x="1259473" y="2874174"/>
                    <a:pt x="1239095" y="2882615"/>
                    <a:pt x="1217846" y="2882615"/>
                  </a:cubicBezTo>
                  <a:lnTo>
                    <a:pt x="80118" y="2882615"/>
                  </a:lnTo>
                  <a:cubicBezTo>
                    <a:pt x="58869" y="2882615"/>
                    <a:pt x="38491" y="2874174"/>
                    <a:pt x="23466" y="2859149"/>
                  </a:cubicBezTo>
                  <a:cubicBezTo>
                    <a:pt x="8441" y="2844124"/>
                    <a:pt x="0" y="2823746"/>
                    <a:pt x="0" y="2802497"/>
                  </a:cubicBezTo>
                  <a:lnTo>
                    <a:pt x="0" y="80118"/>
                  </a:lnTo>
                  <a:cubicBezTo>
                    <a:pt x="0" y="58869"/>
                    <a:pt x="8441" y="38491"/>
                    <a:pt x="23466" y="23466"/>
                  </a:cubicBezTo>
                  <a:cubicBezTo>
                    <a:pt x="38491" y="8441"/>
                    <a:pt x="58869" y="0"/>
                    <a:pt x="80118" y="0"/>
                  </a:cubicBezTo>
                  <a:close/>
                </a:path>
              </a:pathLst>
            </a:custGeom>
            <a:solidFill>
              <a:srgbClr val="CD5599"/>
            </a:solidFill>
          </p:spPr>
          <p:txBody>
            <a:bodyPr/>
            <a:lstStyle/>
            <a:p>
              <a:endParaRPr lang="en-GB"/>
            </a:p>
          </p:txBody>
        </p:sp>
        <p:sp>
          <p:nvSpPr>
            <p:cNvPr id="4" name="TextBox 4"/>
            <p:cNvSpPr txBox="1"/>
            <p:nvPr/>
          </p:nvSpPr>
          <p:spPr>
            <a:xfrm>
              <a:off x="0" y="-161925"/>
              <a:ext cx="1297964" cy="3044540"/>
            </a:xfrm>
            <a:prstGeom prst="rect">
              <a:avLst/>
            </a:prstGeom>
          </p:spPr>
          <p:txBody>
            <a:bodyPr lIns="50800" tIns="50800" rIns="50800" bIns="50800" rtlCol="0" anchor="ctr"/>
            <a:lstStyle/>
            <a:p>
              <a:pPr algn="ctr">
                <a:lnSpc>
                  <a:spcPts val="7699"/>
                </a:lnSpc>
              </a:pPr>
              <a:r>
                <a:rPr lang="en-US" sz="5499">
                  <a:solidFill>
                    <a:srgbClr val="425363"/>
                  </a:solidFill>
                  <a:latin typeface="{¡Estoy Bueno!}"/>
                  <a:ea typeface="{¡Estoy Bueno!}"/>
                  <a:cs typeface="{¡Estoy Bueno!}"/>
                  <a:sym typeface="{¡Estoy Bueno!}"/>
                </a:rPr>
                <a:t>  the TEAM;</a:t>
              </a:r>
            </a:p>
            <a:p>
              <a:pPr algn="ctr">
                <a:lnSpc>
                  <a:spcPts val="7699"/>
                </a:lnSpc>
              </a:pPr>
              <a:r>
                <a:rPr lang="en-US" sz="5499">
                  <a:solidFill>
                    <a:srgbClr val="425363"/>
                  </a:solidFill>
                  <a:latin typeface="{¡Estoy Bueno!}"/>
                  <a:ea typeface="{¡Estoy Bueno!}"/>
                  <a:cs typeface="{¡Estoy Bueno!}"/>
                  <a:sym typeface="{¡Estoy Bueno!}"/>
                </a:rPr>
                <a:t>   what do we do?</a:t>
              </a:r>
            </a:p>
          </p:txBody>
        </p:sp>
      </p:grpSp>
      <p:grpSp>
        <p:nvGrpSpPr>
          <p:cNvPr id="5" name="Group 5"/>
          <p:cNvGrpSpPr/>
          <p:nvPr/>
        </p:nvGrpSpPr>
        <p:grpSpPr>
          <a:xfrm>
            <a:off x="4155942" y="7535829"/>
            <a:ext cx="14665061" cy="3086100"/>
            <a:chOff x="0" y="0"/>
            <a:chExt cx="3862403" cy="812800"/>
          </a:xfrm>
        </p:grpSpPr>
        <p:sp>
          <p:nvSpPr>
            <p:cNvPr id="6" name="Freeform 6"/>
            <p:cNvSpPr/>
            <p:nvPr/>
          </p:nvSpPr>
          <p:spPr>
            <a:xfrm>
              <a:off x="0" y="0"/>
              <a:ext cx="3862403" cy="812800"/>
            </a:xfrm>
            <a:custGeom>
              <a:avLst/>
              <a:gdLst/>
              <a:ahLst/>
              <a:cxnLst/>
              <a:rect l="l" t="t" r="r" b="b"/>
              <a:pathLst>
                <a:path w="3862403" h="812800">
                  <a:moveTo>
                    <a:pt x="26924" y="0"/>
                  </a:moveTo>
                  <a:lnTo>
                    <a:pt x="3835479" y="0"/>
                  </a:lnTo>
                  <a:cubicBezTo>
                    <a:pt x="3842620" y="0"/>
                    <a:pt x="3849468" y="2837"/>
                    <a:pt x="3854517" y="7886"/>
                  </a:cubicBezTo>
                  <a:cubicBezTo>
                    <a:pt x="3859566" y="12935"/>
                    <a:pt x="3862403" y="19783"/>
                    <a:pt x="3862403" y="26924"/>
                  </a:cubicBezTo>
                  <a:lnTo>
                    <a:pt x="3862403" y="785876"/>
                  </a:lnTo>
                  <a:cubicBezTo>
                    <a:pt x="3862403" y="793017"/>
                    <a:pt x="3859566" y="799865"/>
                    <a:pt x="3854517" y="804914"/>
                  </a:cubicBezTo>
                  <a:cubicBezTo>
                    <a:pt x="3849468" y="809963"/>
                    <a:pt x="3842620" y="812800"/>
                    <a:pt x="3835479" y="812800"/>
                  </a:cubicBezTo>
                  <a:lnTo>
                    <a:pt x="26924" y="812800"/>
                  </a:lnTo>
                  <a:cubicBezTo>
                    <a:pt x="19783" y="812800"/>
                    <a:pt x="12935" y="809963"/>
                    <a:pt x="7886" y="804914"/>
                  </a:cubicBezTo>
                  <a:cubicBezTo>
                    <a:pt x="2837" y="799865"/>
                    <a:pt x="0" y="793017"/>
                    <a:pt x="0" y="785876"/>
                  </a:cubicBezTo>
                  <a:lnTo>
                    <a:pt x="0" y="26924"/>
                  </a:lnTo>
                  <a:cubicBezTo>
                    <a:pt x="0" y="19783"/>
                    <a:pt x="2837" y="12935"/>
                    <a:pt x="7886" y="7886"/>
                  </a:cubicBezTo>
                  <a:cubicBezTo>
                    <a:pt x="12935" y="2837"/>
                    <a:pt x="19783" y="0"/>
                    <a:pt x="26924" y="0"/>
                  </a:cubicBezTo>
                  <a:close/>
                </a:path>
              </a:pathLst>
            </a:custGeom>
            <a:solidFill>
              <a:srgbClr val="CD5599"/>
            </a:solidFill>
          </p:spPr>
          <p:txBody>
            <a:bodyPr/>
            <a:lstStyle/>
            <a:p>
              <a:endParaRPr lang="en-GB"/>
            </a:p>
          </p:txBody>
        </p:sp>
        <p:sp>
          <p:nvSpPr>
            <p:cNvPr id="7" name="TextBox 7"/>
            <p:cNvSpPr txBox="1"/>
            <p:nvPr/>
          </p:nvSpPr>
          <p:spPr>
            <a:xfrm>
              <a:off x="0" y="-47625"/>
              <a:ext cx="3862403" cy="8604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7817" y="9114741"/>
            <a:ext cx="4508688" cy="1172259"/>
          </a:xfrm>
          <a:custGeom>
            <a:avLst/>
            <a:gdLst/>
            <a:ahLst/>
            <a:cxnLst/>
            <a:rect l="l" t="t" r="r" b="b"/>
            <a:pathLst>
              <a:path w="4508688" h="1172259">
                <a:moveTo>
                  <a:pt x="0" y="0"/>
                </a:moveTo>
                <a:lnTo>
                  <a:pt x="4508687" y="0"/>
                </a:lnTo>
                <a:lnTo>
                  <a:pt x="4508687" y="1172259"/>
                </a:lnTo>
                <a:lnTo>
                  <a:pt x="0" y="1172259"/>
                </a:lnTo>
                <a:lnTo>
                  <a:pt x="0" y="0"/>
                </a:lnTo>
                <a:close/>
              </a:path>
            </a:pathLst>
          </a:custGeom>
          <a:blipFill>
            <a:blip r:embed="rId2"/>
            <a:stretch>
              <a:fillRect/>
            </a:stretch>
          </a:blipFill>
        </p:spPr>
        <p:txBody>
          <a:bodyPr/>
          <a:lstStyle/>
          <a:p>
            <a:endParaRPr lang="en-GB"/>
          </a:p>
        </p:txBody>
      </p:sp>
      <p:sp>
        <p:nvSpPr>
          <p:cNvPr id="9" name="TextBox 9"/>
          <p:cNvSpPr txBox="1"/>
          <p:nvPr/>
        </p:nvSpPr>
        <p:spPr>
          <a:xfrm>
            <a:off x="4772696" y="1153635"/>
            <a:ext cx="13431554" cy="5259569"/>
          </a:xfrm>
          <a:prstGeom prst="rect">
            <a:avLst/>
          </a:prstGeom>
        </p:spPr>
        <p:txBody>
          <a:bodyPr lIns="0" tIns="0" rIns="0" bIns="0" rtlCol="0" anchor="t">
            <a:spAutoFit/>
          </a:bodyPr>
          <a:lstStyle/>
          <a:p>
            <a:pPr algn="ctr">
              <a:lnSpc>
                <a:spcPts val="4627"/>
              </a:lnSpc>
              <a:spcBef>
                <a:spcPct val="0"/>
              </a:spcBef>
            </a:pPr>
            <a:r>
              <a:rPr lang="en-US" sz="3305">
                <a:solidFill>
                  <a:srgbClr val="000000"/>
                </a:solidFill>
                <a:latin typeface="{¡Estoy Bueno!}"/>
                <a:ea typeface="{¡Estoy Bueno!}"/>
                <a:cs typeface="{¡Estoy Bueno!}"/>
                <a:sym typeface="{¡Estoy Bueno!}"/>
              </a:rPr>
              <a:t>Our small, friendly team is made up of specialist professionals offering support in relation to a wide range of additional needs including;</a:t>
            </a:r>
          </a:p>
          <a:p>
            <a:pPr algn="ctr">
              <a:lnSpc>
                <a:spcPts val="4627"/>
              </a:lnSpc>
              <a:spcBef>
                <a:spcPct val="0"/>
              </a:spcBef>
            </a:pPr>
            <a:endParaRPr lang="en-US" sz="3305">
              <a:solidFill>
                <a:srgbClr val="000000"/>
              </a:solidFill>
              <a:latin typeface="{¡Estoy Bueno!}"/>
              <a:ea typeface="{¡Estoy Bueno!}"/>
              <a:cs typeface="{¡Estoy Bueno!}"/>
              <a:sym typeface="{¡Estoy Bueno!}"/>
            </a:endParaRPr>
          </a:p>
          <a:p>
            <a:pPr marL="713628" lvl="1" indent="-356814" algn="l">
              <a:lnSpc>
                <a:spcPts val="4627"/>
              </a:lnSpc>
              <a:spcBef>
                <a:spcPct val="0"/>
              </a:spcBef>
              <a:buFont typeface="Arial"/>
              <a:buChar char="•"/>
            </a:pPr>
            <a:r>
              <a:rPr lang="en-US" sz="3305">
                <a:solidFill>
                  <a:srgbClr val="000000"/>
                </a:solidFill>
                <a:latin typeface="{¡Estoy Bueno!}"/>
                <a:ea typeface="{¡Estoy Bueno!}"/>
                <a:cs typeface="{¡Estoy Bueno!}"/>
                <a:sym typeface="{¡Estoy Bueno!}"/>
              </a:rPr>
              <a:t>Specific learning needs like dyslexia</a:t>
            </a:r>
          </a:p>
          <a:p>
            <a:pPr marL="713628" lvl="1" indent="-356814" algn="l">
              <a:lnSpc>
                <a:spcPts val="4627"/>
              </a:lnSpc>
              <a:spcBef>
                <a:spcPct val="0"/>
              </a:spcBef>
              <a:buFont typeface="Arial"/>
              <a:buChar char="•"/>
            </a:pPr>
            <a:r>
              <a:rPr lang="en-US" sz="3305">
                <a:solidFill>
                  <a:srgbClr val="000000"/>
                </a:solidFill>
                <a:latin typeface="{¡Estoy Bueno!}"/>
                <a:ea typeface="{¡Estoy Bueno!}"/>
                <a:cs typeface="{¡Estoy Bueno!}"/>
                <a:sym typeface="{¡Estoy Bueno!}"/>
              </a:rPr>
              <a:t>Physical health difficulties including visual and hearing impairments</a:t>
            </a:r>
          </a:p>
          <a:p>
            <a:pPr marL="713628" lvl="1" indent="-356814" algn="l">
              <a:lnSpc>
                <a:spcPts val="4627"/>
              </a:lnSpc>
              <a:spcBef>
                <a:spcPct val="0"/>
              </a:spcBef>
              <a:buFont typeface="Arial"/>
              <a:buChar char="•"/>
            </a:pPr>
            <a:r>
              <a:rPr lang="en-US" sz="3305">
                <a:solidFill>
                  <a:srgbClr val="000000"/>
                </a:solidFill>
                <a:latin typeface="{¡Estoy Bueno!}"/>
                <a:ea typeface="{¡Estoy Bueno!}"/>
                <a:cs typeface="{¡Estoy Bueno!}"/>
                <a:sym typeface="{¡Estoy Bueno!}"/>
              </a:rPr>
              <a:t>mental health needs</a:t>
            </a:r>
          </a:p>
          <a:p>
            <a:pPr marL="713628" lvl="1" indent="-356814" algn="l">
              <a:lnSpc>
                <a:spcPts val="4627"/>
              </a:lnSpc>
              <a:buFont typeface="Arial"/>
              <a:buChar char="•"/>
            </a:pPr>
            <a:r>
              <a:rPr lang="en-US" sz="3305">
                <a:solidFill>
                  <a:srgbClr val="000000"/>
                </a:solidFill>
                <a:latin typeface="{¡Estoy Bueno!}"/>
                <a:ea typeface="{¡Estoy Bueno!}"/>
                <a:cs typeface="{¡Estoy Bueno!}"/>
                <a:sym typeface="{¡Estoy Bueno!}"/>
              </a:rPr>
              <a:t>neurodiverse needs such as asd or adhd</a:t>
            </a:r>
          </a:p>
        </p:txBody>
      </p:sp>
      <p:sp>
        <p:nvSpPr>
          <p:cNvPr id="10" name="TextBox 10"/>
          <p:cNvSpPr txBox="1"/>
          <p:nvPr/>
        </p:nvSpPr>
        <p:spPr>
          <a:xfrm>
            <a:off x="5388419" y="8075078"/>
            <a:ext cx="12535036" cy="1921877"/>
          </a:xfrm>
          <a:prstGeom prst="rect">
            <a:avLst/>
          </a:prstGeom>
        </p:spPr>
        <p:txBody>
          <a:bodyPr lIns="0" tIns="0" rIns="0" bIns="0" rtlCol="0" anchor="t">
            <a:spAutoFit/>
          </a:bodyPr>
          <a:lstStyle/>
          <a:p>
            <a:pPr algn="ctr">
              <a:lnSpc>
                <a:spcPts val="3794"/>
              </a:lnSpc>
              <a:spcBef>
                <a:spcPct val="0"/>
              </a:spcBef>
            </a:pPr>
            <a:r>
              <a:rPr lang="en-US" sz="2710">
                <a:solidFill>
                  <a:srgbClr val="425363"/>
                </a:solidFill>
                <a:latin typeface="{¡Estoy Bueno!}"/>
                <a:ea typeface="{¡Estoy Bueno!}"/>
                <a:cs typeface="{¡Estoy Bueno!}"/>
                <a:sym typeface="{¡Estoy Bueno!}"/>
              </a:rPr>
              <a:t>It is important to note that the team are providing support for students and are NOT in a position to diagnose.the only exception to this is dyslexia, please see the section later on how that can be supported at college.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7CC9"/>
        </a:solidFill>
        <a:effectLst/>
      </p:bgPr>
    </p:bg>
    <p:spTree>
      <p:nvGrpSpPr>
        <p:cNvPr id="1" name=""/>
        <p:cNvGrpSpPr/>
        <p:nvPr/>
      </p:nvGrpSpPr>
      <p:grpSpPr>
        <a:xfrm>
          <a:off x="0" y="0"/>
          <a:ext cx="0" cy="0"/>
          <a:chOff x="0" y="0"/>
          <a:chExt cx="0" cy="0"/>
        </a:xfrm>
      </p:grpSpPr>
      <p:sp>
        <p:nvSpPr>
          <p:cNvPr id="2" name="Freeform 2"/>
          <p:cNvSpPr/>
          <p:nvPr/>
        </p:nvSpPr>
        <p:spPr>
          <a:xfrm>
            <a:off x="1306510" y="127506"/>
            <a:ext cx="15674981" cy="10031988"/>
          </a:xfrm>
          <a:custGeom>
            <a:avLst/>
            <a:gdLst/>
            <a:ahLst/>
            <a:cxnLst/>
            <a:rect l="l" t="t" r="r" b="b"/>
            <a:pathLst>
              <a:path w="15674981" h="10031988">
                <a:moveTo>
                  <a:pt x="0" y="0"/>
                </a:moveTo>
                <a:lnTo>
                  <a:pt x="15674980" y="0"/>
                </a:lnTo>
                <a:lnTo>
                  <a:pt x="15674980" y="10031988"/>
                </a:lnTo>
                <a:lnTo>
                  <a:pt x="0" y="100319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5486400" y="1839567"/>
            <a:ext cx="7315200" cy="566928"/>
          </a:xfrm>
          <a:custGeom>
            <a:avLst/>
            <a:gdLst/>
            <a:ahLst/>
            <a:cxnLst/>
            <a:rect l="l" t="t" r="r" b="b"/>
            <a:pathLst>
              <a:path w="7315200" h="566928">
                <a:moveTo>
                  <a:pt x="0" y="0"/>
                </a:moveTo>
                <a:lnTo>
                  <a:pt x="7315200" y="0"/>
                </a:lnTo>
                <a:lnTo>
                  <a:pt x="7315200" y="566928"/>
                </a:lnTo>
                <a:lnTo>
                  <a:pt x="0" y="5669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1611175">
            <a:off x="1974746" y="561188"/>
            <a:ext cx="1719615" cy="1525442"/>
          </a:xfrm>
          <a:custGeom>
            <a:avLst/>
            <a:gdLst/>
            <a:ahLst/>
            <a:cxnLst/>
            <a:rect l="l" t="t" r="r" b="b"/>
            <a:pathLst>
              <a:path w="1719615" h="1525442">
                <a:moveTo>
                  <a:pt x="0" y="0"/>
                </a:moveTo>
                <a:lnTo>
                  <a:pt x="1719615" y="0"/>
                </a:lnTo>
                <a:lnTo>
                  <a:pt x="1719615" y="1525442"/>
                </a:lnTo>
                <a:lnTo>
                  <a:pt x="0" y="15254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rot="1960292">
            <a:off x="14681384" y="609138"/>
            <a:ext cx="1835159" cy="1785457"/>
          </a:xfrm>
          <a:custGeom>
            <a:avLst/>
            <a:gdLst/>
            <a:ahLst/>
            <a:cxnLst/>
            <a:rect l="l" t="t" r="r" b="b"/>
            <a:pathLst>
              <a:path w="1835159" h="1785457">
                <a:moveTo>
                  <a:pt x="0" y="0"/>
                </a:moveTo>
                <a:lnTo>
                  <a:pt x="1835160" y="0"/>
                </a:lnTo>
                <a:lnTo>
                  <a:pt x="1835160" y="1785457"/>
                </a:lnTo>
                <a:lnTo>
                  <a:pt x="0" y="17854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a:off x="5586782" y="2748677"/>
            <a:ext cx="1807721" cy="2410743"/>
          </a:xfrm>
          <a:custGeom>
            <a:avLst/>
            <a:gdLst/>
            <a:ahLst/>
            <a:cxnLst/>
            <a:rect l="l" t="t" r="r" b="b"/>
            <a:pathLst>
              <a:path w="1807721" h="2410743">
                <a:moveTo>
                  <a:pt x="0" y="0"/>
                </a:moveTo>
                <a:lnTo>
                  <a:pt x="1807720" y="0"/>
                </a:lnTo>
                <a:lnTo>
                  <a:pt x="1807720" y="2410743"/>
                </a:lnTo>
                <a:lnTo>
                  <a:pt x="0" y="2410743"/>
                </a:lnTo>
                <a:lnTo>
                  <a:pt x="0" y="0"/>
                </a:lnTo>
                <a:close/>
              </a:path>
            </a:pathLst>
          </a:custGeom>
          <a:blipFill>
            <a:blip r:embed="rId10"/>
            <a:stretch>
              <a:fillRect/>
            </a:stretch>
          </a:blipFill>
        </p:spPr>
        <p:txBody>
          <a:bodyPr/>
          <a:lstStyle/>
          <a:p>
            <a:endParaRPr lang="en-GB"/>
          </a:p>
        </p:txBody>
      </p:sp>
      <p:sp>
        <p:nvSpPr>
          <p:cNvPr id="7" name="Freeform 7"/>
          <p:cNvSpPr/>
          <p:nvPr/>
        </p:nvSpPr>
        <p:spPr>
          <a:xfrm>
            <a:off x="3095994" y="2748677"/>
            <a:ext cx="1796117" cy="2394823"/>
          </a:xfrm>
          <a:custGeom>
            <a:avLst/>
            <a:gdLst/>
            <a:ahLst/>
            <a:cxnLst/>
            <a:rect l="l" t="t" r="r" b="b"/>
            <a:pathLst>
              <a:path w="1796117" h="2394823">
                <a:moveTo>
                  <a:pt x="0" y="0"/>
                </a:moveTo>
                <a:lnTo>
                  <a:pt x="1796117" y="0"/>
                </a:lnTo>
                <a:lnTo>
                  <a:pt x="1796117" y="2394823"/>
                </a:lnTo>
                <a:lnTo>
                  <a:pt x="0" y="2394823"/>
                </a:lnTo>
                <a:lnTo>
                  <a:pt x="0" y="0"/>
                </a:lnTo>
                <a:close/>
              </a:path>
            </a:pathLst>
          </a:custGeom>
          <a:blipFill>
            <a:blip r:embed="rId11"/>
            <a:stretch>
              <a:fillRect/>
            </a:stretch>
          </a:blipFill>
        </p:spPr>
        <p:txBody>
          <a:bodyPr/>
          <a:lstStyle/>
          <a:p>
            <a:endParaRPr lang="en-GB"/>
          </a:p>
        </p:txBody>
      </p:sp>
      <p:sp>
        <p:nvSpPr>
          <p:cNvPr id="8" name="Freeform 8"/>
          <p:cNvSpPr/>
          <p:nvPr/>
        </p:nvSpPr>
        <p:spPr>
          <a:xfrm>
            <a:off x="8157423" y="2556029"/>
            <a:ext cx="1973155" cy="2636372"/>
          </a:xfrm>
          <a:custGeom>
            <a:avLst/>
            <a:gdLst/>
            <a:ahLst/>
            <a:cxnLst/>
            <a:rect l="l" t="t" r="r" b="b"/>
            <a:pathLst>
              <a:path w="1973155" h="2636372">
                <a:moveTo>
                  <a:pt x="0" y="0"/>
                </a:moveTo>
                <a:lnTo>
                  <a:pt x="1973154" y="0"/>
                </a:lnTo>
                <a:lnTo>
                  <a:pt x="1973154" y="2636372"/>
                </a:lnTo>
                <a:lnTo>
                  <a:pt x="0" y="2636372"/>
                </a:lnTo>
                <a:lnTo>
                  <a:pt x="0" y="0"/>
                </a:lnTo>
                <a:close/>
              </a:path>
            </a:pathLst>
          </a:custGeom>
          <a:blipFill>
            <a:blip r:embed="rId12"/>
            <a:stretch>
              <a:fillRect/>
            </a:stretch>
          </a:blipFill>
        </p:spPr>
        <p:txBody>
          <a:bodyPr/>
          <a:lstStyle/>
          <a:p>
            <a:endParaRPr lang="en-GB"/>
          </a:p>
        </p:txBody>
      </p:sp>
      <p:sp>
        <p:nvSpPr>
          <p:cNvPr id="9" name="Freeform 9"/>
          <p:cNvSpPr/>
          <p:nvPr/>
        </p:nvSpPr>
        <p:spPr>
          <a:xfrm>
            <a:off x="10825902" y="2556029"/>
            <a:ext cx="1982235" cy="2636372"/>
          </a:xfrm>
          <a:custGeom>
            <a:avLst/>
            <a:gdLst/>
            <a:ahLst/>
            <a:cxnLst/>
            <a:rect l="l" t="t" r="r" b="b"/>
            <a:pathLst>
              <a:path w="1982235" h="2636372">
                <a:moveTo>
                  <a:pt x="0" y="0"/>
                </a:moveTo>
                <a:lnTo>
                  <a:pt x="1982235" y="0"/>
                </a:lnTo>
                <a:lnTo>
                  <a:pt x="1982235" y="2636372"/>
                </a:lnTo>
                <a:lnTo>
                  <a:pt x="0" y="2636372"/>
                </a:lnTo>
                <a:lnTo>
                  <a:pt x="0" y="0"/>
                </a:lnTo>
                <a:close/>
              </a:path>
            </a:pathLst>
          </a:custGeom>
          <a:blipFill>
            <a:blip r:embed="rId13"/>
            <a:stretch>
              <a:fillRect/>
            </a:stretch>
          </a:blipFill>
        </p:spPr>
        <p:txBody>
          <a:bodyPr/>
          <a:lstStyle/>
          <a:p>
            <a:endParaRPr lang="en-GB"/>
          </a:p>
        </p:txBody>
      </p:sp>
      <p:sp>
        <p:nvSpPr>
          <p:cNvPr id="10" name="Freeform 10"/>
          <p:cNvSpPr/>
          <p:nvPr/>
        </p:nvSpPr>
        <p:spPr>
          <a:xfrm>
            <a:off x="13461118" y="2531576"/>
            <a:ext cx="2012224" cy="2685279"/>
          </a:xfrm>
          <a:custGeom>
            <a:avLst/>
            <a:gdLst/>
            <a:ahLst/>
            <a:cxnLst/>
            <a:rect l="l" t="t" r="r" b="b"/>
            <a:pathLst>
              <a:path w="2012224" h="2685279">
                <a:moveTo>
                  <a:pt x="0" y="0"/>
                </a:moveTo>
                <a:lnTo>
                  <a:pt x="2012224" y="0"/>
                </a:lnTo>
                <a:lnTo>
                  <a:pt x="2012224" y="2685279"/>
                </a:lnTo>
                <a:lnTo>
                  <a:pt x="0" y="2685279"/>
                </a:lnTo>
                <a:lnTo>
                  <a:pt x="0" y="0"/>
                </a:lnTo>
                <a:close/>
              </a:path>
            </a:pathLst>
          </a:custGeom>
          <a:blipFill>
            <a:blip r:embed="rId14"/>
            <a:stretch>
              <a:fillRect/>
            </a:stretch>
          </a:blipFill>
        </p:spPr>
        <p:txBody>
          <a:bodyPr/>
          <a:lstStyle/>
          <a:p>
            <a:endParaRPr lang="en-GB"/>
          </a:p>
        </p:txBody>
      </p:sp>
      <p:sp>
        <p:nvSpPr>
          <p:cNvPr id="11" name="Freeform 11"/>
          <p:cNvSpPr/>
          <p:nvPr/>
        </p:nvSpPr>
        <p:spPr>
          <a:xfrm>
            <a:off x="3120342" y="5747828"/>
            <a:ext cx="1747422" cy="2330704"/>
          </a:xfrm>
          <a:custGeom>
            <a:avLst/>
            <a:gdLst/>
            <a:ahLst/>
            <a:cxnLst/>
            <a:rect l="l" t="t" r="r" b="b"/>
            <a:pathLst>
              <a:path w="1747422" h="2330704">
                <a:moveTo>
                  <a:pt x="0" y="0"/>
                </a:moveTo>
                <a:lnTo>
                  <a:pt x="1747421" y="0"/>
                </a:lnTo>
                <a:lnTo>
                  <a:pt x="1747421" y="2330704"/>
                </a:lnTo>
                <a:lnTo>
                  <a:pt x="0" y="2330704"/>
                </a:lnTo>
                <a:lnTo>
                  <a:pt x="0" y="0"/>
                </a:lnTo>
                <a:close/>
              </a:path>
            </a:pathLst>
          </a:custGeom>
          <a:blipFill>
            <a:blip r:embed="rId15"/>
            <a:stretch>
              <a:fillRect/>
            </a:stretch>
          </a:blipFill>
        </p:spPr>
        <p:txBody>
          <a:bodyPr/>
          <a:lstStyle/>
          <a:p>
            <a:endParaRPr lang="en-GB"/>
          </a:p>
        </p:txBody>
      </p:sp>
      <p:sp>
        <p:nvSpPr>
          <p:cNvPr id="12" name="Freeform 12"/>
          <p:cNvSpPr/>
          <p:nvPr/>
        </p:nvSpPr>
        <p:spPr>
          <a:xfrm>
            <a:off x="5754513" y="5848165"/>
            <a:ext cx="1674868" cy="2230367"/>
          </a:xfrm>
          <a:custGeom>
            <a:avLst/>
            <a:gdLst/>
            <a:ahLst/>
            <a:cxnLst/>
            <a:rect l="l" t="t" r="r" b="b"/>
            <a:pathLst>
              <a:path w="1674868" h="2230367">
                <a:moveTo>
                  <a:pt x="0" y="0"/>
                </a:moveTo>
                <a:lnTo>
                  <a:pt x="1674869" y="0"/>
                </a:lnTo>
                <a:lnTo>
                  <a:pt x="1674869" y="2230367"/>
                </a:lnTo>
                <a:lnTo>
                  <a:pt x="0" y="2230367"/>
                </a:lnTo>
                <a:lnTo>
                  <a:pt x="0" y="0"/>
                </a:lnTo>
                <a:close/>
              </a:path>
            </a:pathLst>
          </a:custGeom>
          <a:blipFill>
            <a:blip r:embed="rId16"/>
            <a:stretch>
              <a:fillRect/>
            </a:stretch>
          </a:blipFill>
        </p:spPr>
        <p:txBody>
          <a:bodyPr/>
          <a:lstStyle/>
          <a:p>
            <a:endParaRPr lang="en-GB"/>
          </a:p>
        </p:txBody>
      </p:sp>
      <p:sp>
        <p:nvSpPr>
          <p:cNvPr id="13" name="Freeform 13"/>
          <p:cNvSpPr/>
          <p:nvPr/>
        </p:nvSpPr>
        <p:spPr>
          <a:xfrm>
            <a:off x="8219515" y="5609123"/>
            <a:ext cx="1848970" cy="2469409"/>
          </a:xfrm>
          <a:custGeom>
            <a:avLst/>
            <a:gdLst/>
            <a:ahLst/>
            <a:cxnLst/>
            <a:rect l="l" t="t" r="r" b="b"/>
            <a:pathLst>
              <a:path w="1848970" h="2469409">
                <a:moveTo>
                  <a:pt x="0" y="0"/>
                </a:moveTo>
                <a:lnTo>
                  <a:pt x="1848970" y="0"/>
                </a:lnTo>
                <a:lnTo>
                  <a:pt x="1848970" y="2469409"/>
                </a:lnTo>
                <a:lnTo>
                  <a:pt x="0" y="2469409"/>
                </a:lnTo>
                <a:lnTo>
                  <a:pt x="0" y="0"/>
                </a:lnTo>
                <a:close/>
              </a:path>
            </a:pathLst>
          </a:custGeom>
          <a:blipFill>
            <a:blip r:embed="rId17"/>
            <a:stretch>
              <a:fillRect/>
            </a:stretch>
          </a:blipFill>
        </p:spPr>
        <p:txBody>
          <a:bodyPr/>
          <a:lstStyle/>
          <a:p>
            <a:endParaRPr lang="en-GB"/>
          </a:p>
        </p:txBody>
      </p:sp>
      <p:sp>
        <p:nvSpPr>
          <p:cNvPr id="14" name="Freeform 14"/>
          <p:cNvSpPr/>
          <p:nvPr/>
        </p:nvSpPr>
        <p:spPr>
          <a:xfrm>
            <a:off x="10876031" y="5609123"/>
            <a:ext cx="1842655" cy="2458391"/>
          </a:xfrm>
          <a:custGeom>
            <a:avLst/>
            <a:gdLst/>
            <a:ahLst/>
            <a:cxnLst/>
            <a:rect l="l" t="t" r="r" b="b"/>
            <a:pathLst>
              <a:path w="1842655" h="2458391">
                <a:moveTo>
                  <a:pt x="0" y="0"/>
                </a:moveTo>
                <a:lnTo>
                  <a:pt x="1842654" y="0"/>
                </a:lnTo>
                <a:lnTo>
                  <a:pt x="1842654" y="2458391"/>
                </a:lnTo>
                <a:lnTo>
                  <a:pt x="0" y="2458391"/>
                </a:lnTo>
                <a:lnTo>
                  <a:pt x="0" y="0"/>
                </a:lnTo>
                <a:close/>
              </a:path>
            </a:pathLst>
          </a:custGeom>
          <a:blipFill>
            <a:blip r:embed="rId18"/>
            <a:stretch>
              <a:fillRect/>
            </a:stretch>
          </a:blipFill>
        </p:spPr>
        <p:txBody>
          <a:bodyPr/>
          <a:lstStyle/>
          <a:p>
            <a:endParaRPr lang="en-GB"/>
          </a:p>
        </p:txBody>
      </p:sp>
      <p:sp>
        <p:nvSpPr>
          <p:cNvPr id="15" name="Freeform 15"/>
          <p:cNvSpPr/>
          <p:nvPr/>
        </p:nvSpPr>
        <p:spPr>
          <a:xfrm>
            <a:off x="13604510" y="5612358"/>
            <a:ext cx="1868832" cy="2491776"/>
          </a:xfrm>
          <a:custGeom>
            <a:avLst/>
            <a:gdLst/>
            <a:ahLst/>
            <a:cxnLst/>
            <a:rect l="l" t="t" r="r" b="b"/>
            <a:pathLst>
              <a:path w="1868832" h="2491776">
                <a:moveTo>
                  <a:pt x="0" y="0"/>
                </a:moveTo>
                <a:lnTo>
                  <a:pt x="1868832" y="0"/>
                </a:lnTo>
                <a:lnTo>
                  <a:pt x="1868832" y="2491776"/>
                </a:lnTo>
                <a:lnTo>
                  <a:pt x="0" y="2491776"/>
                </a:lnTo>
                <a:lnTo>
                  <a:pt x="0" y="0"/>
                </a:lnTo>
                <a:close/>
              </a:path>
            </a:pathLst>
          </a:custGeom>
          <a:blipFill>
            <a:blip r:embed="rId19"/>
            <a:stretch>
              <a:fillRect/>
            </a:stretch>
          </a:blipFill>
        </p:spPr>
        <p:txBody>
          <a:bodyPr/>
          <a:lstStyle/>
          <a:p>
            <a:endParaRPr lang="en-GB"/>
          </a:p>
        </p:txBody>
      </p:sp>
      <p:sp>
        <p:nvSpPr>
          <p:cNvPr id="16" name="Freeform 16"/>
          <p:cNvSpPr/>
          <p:nvPr/>
        </p:nvSpPr>
        <p:spPr>
          <a:xfrm>
            <a:off x="0" y="9122599"/>
            <a:ext cx="4508688" cy="1172259"/>
          </a:xfrm>
          <a:custGeom>
            <a:avLst/>
            <a:gdLst/>
            <a:ahLst/>
            <a:cxnLst/>
            <a:rect l="l" t="t" r="r" b="b"/>
            <a:pathLst>
              <a:path w="4508688" h="1172259">
                <a:moveTo>
                  <a:pt x="0" y="0"/>
                </a:moveTo>
                <a:lnTo>
                  <a:pt x="4508688" y="0"/>
                </a:lnTo>
                <a:lnTo>
                  <a:pt x="4508688" y="1172259"/>
                </a:lnTo>
                <a:lnTo>
                  <a:pt x="0" y="1172259"/>
                </a:lnTo>
                <a:lnTo>
                  <a:pt x="0" y="0"/>
                </a:lnTo>
                <a:close/>
              </a:path>
            </a:pathLst>
          </a:custGeom>
          <a:blipFill>
            <a:blip r:embed="rId20"/>
            <a:stretch>
              <a:fillRect/>
            </a:stretch>
          </a:blipFill>
        </p:spPr>
        <p:txBody>
          <a:bodyPr/>
          <a:lstStyle/>
          <a:p>
            <a:endParaRPr lang="en-GB"/>
          </a:p>
        </p:txBody>
      </p:sp>
      <p:sp>
        <p:nvSpPr>
          <p:cNvPr id="17" name="TextBox 17"/>
          <p:cNvSpPr txBox="1"/>
          <p:nvPr/>
        </p:nvSpPr>
        <p:spPr>
          <a:xfrm>
            <a:off x="6288404" y="685134"/>
            <a:ext cx="6055995" cy="1036246"/>
          </a:xfrm>
          <a:prstGeom prst="rect">
            <a:avLst/>
          </a:prstGeom>
        </p:spPr>
        <p:txBody>
          <a:bodyPr wrap="square" lIns="0" tIns="0" rIns="0" bIns="0" rtlCol="0" anchor="t">
            <a:spAutoFit/>
          </a:bodyPr>
          <a:lstStyle/>
          <a:p>
            <a:pPr algn="ctr">
              <a:lnSpc>
                <a:spcPts val="8819"/>
              </a:lnSpc>
              <a:spcBef>
                <a:spcPct val="0"/>
              </a:spcBef>
            </a:pPr>
            <a:r>
              <a:rPr lang="en-US" sz="6299" dirty="0">
                <a:solidFill>
                  <a:srgbClr val="407CC9"/>
                </a:solidFill>
                <a:latin typeface="{¡Estoy Bueno!}"/>
                <a:ea typeface="{¡Estoy Bueno!}"/>
                <a:cs typeface="{¡Estoy Bueno!}"/>
                <a:sym typeface="{¡Estoy Bueno!}"/>
              </a:rPr>
              <a:t>MEET THE TEAM</a:t>
            </a:r>
          </a:p>
        </p:txBody>
      </p:sp>
      <p:sp>
        <p:nvSpPr>
          <p:cNvPr id="18" name="TextBox 18"/>
          <p:cNvSpPr txBox="1"/>
          <p:nvPr/>
        </p:nvSpPr>
        <p:spPr>
          <a:xfrm>
            <a:off x="3000228" y="5294311"/>
            <a:ext cx="1891883" cy="462538"/>
          </a:xfrm>
          <a:prstGeom prst="rect">
            <a:avLst/>
          </a:prstGeom>
        </p:spPr>
        <p:txBody>
          <a:bodyPr lIns="0" tIns="0" rIns="0" bIns="0" rtlCol="0" anchor="t">
            <a:spAutoFit/>
          </a:bodyPr>
          <a:lstStyle/>
          <a:p>
            <a:pPr algn="ctr">
              <a:lnSpc>
                <a:spcPts val="1771"/>
              </a:lnSpc>
              <a:spcBef>
                <a:spcPct val="0"/>
              </a:spcBef>
            </a:pPr>
            <a:r>
              <a:rPr lang="en-US" sz="1265">
                <a:solidFill>
                  <a:srgbClr val="407CC9"/>
                </a:solidFill>
                <a:latin typeface="{¡Estoy Bueno!}"/>
                <a:ea typeface="{¡Estoy Bueno!}"/>
                <a:cs typeface="{¡Estoy Bueno!}"/>
                <a:sym typeface="{¡Estoy Bueno!}"/>
              </a:rPr>
              <a:t>Kirsty - Learning support manager</a:t>
            </a:r>
          </a:p>
        </p:txBody>
      </p:sp>
      <p:sp>
        <p:nvSpPr>
          <p:cNvPr id="19" name="TextBox 19"/>
          <p:cNvSpPr txBox="1"/>
          <p:nvPr/>
        </p:nvSpPr>
        <p:spPr>
          <a:xfrm>
            <a:off x="5754513" y="5294311"/>
            <a:ext cx="1472258" cy="453517"/>
          </a:xfrm>
          <a:prstGeom prst="rect">
            <a:avLst/>
          </a:prstGeom>
        </p:spPr>
        <p:txBody>
          <a:bodyPr lIns="0" tIns="0" rIns="0" bIns="0" rtlCol="0" anchor="t">
            <a:spAutoFit/>
          </a:bodyPr>
          <a:lstStyle/>
          <a:p>
            <a:pPr algn="ctr">
              <a:lnSpc>
                <a:spcPts val="1777"/>
              </a:lnSpc>
              <a:spcBef>
                <a:spcPct val="0"/>
              </a:spcBef>
            </a:pPr>
            <a:r>
              <a:rPr lang="en-US" sz="1269">
                <a:solidFill>
                  <a:srgbClr val="407CC9"/>
                </a:solidFill>
                <a:latin typeface="{¡Estoy Bueno!}"/>
                <a:ea typeface="{¡Estoy Bueno!}"/>
                <a:cs typeface="{¡Estoy Bueno!}"/>
                <a:sym typeface="{¡Estoy Bueno!}"/>
              </a:rPr>
              <a:t>Helen - specialist teacher</a:t>
            </a:r>
          </a:p>
        </p:txBody>
      </p:sp>
      <p:sp>
        <p:nvSpPr>
          <p:cNvPr id="20" name="TextBox 20"/>
          <p:cNvSpPr txBox="1"/>
          <p:nvPr/>
        </p:nvSpPr>
        <p:spPr>
          <a:xfrm>
            <a:off x="8407871" y="5294311"/>
            <a:ext cx="1472258" cy="453517"/>
          </a:xfrm>
          <a:prstGeom prst="rect">
            <a:avLst/>
          </a:prstGeom>
        </p:spPr>
        <p:txBody>
          <a:bodyPr lIns="0" tIns="0" rIns="0" bIns="0" rtlCol="0" anchor="t">
            <a:spAutoFit/>
          </a:bodyPr>
          <a:lstStyle/>
          <a:p>
            <a:pPr algn="ctr">
              <a:lnSpc>
                <a:spcPts val="1777"/>
              </a:lnSpc>
              <a:spcBef>
                <a:spcPct val="0"/>
              </a:spcBef>
            </a:pPr>
            <a:r>
              <a:rPr lang="en-US" sz="1269">
                <a:solidFill>
                  <a:srgbClr val="407CC9"/>
                </a:solidFill>
                <a:latin typeface="{¡Estoy Bueno!}"/>
                <a:ea typeface="{¡Estoy Bueno!}"/>
                <a:cs typeface="{¡Estoy Bueno!}"/>
                <a:sym typeface="{¡Estoy Bueno!}"/>
              </a:rPr>
              <a:t>Emily- specialist teacher</a:t>
            </a:r>
          </a:p>
        </p:txBody>
      </p:sp>
      <p:sp>
        <p:nvSpPr>
          <p:cNvPr id="21" name="TextBox 21"/>
          <p:cNvSpPr txBox="1"/>
          <p:nvPr/>
        </p:nvSpPr>
        <p:spPr>
          <a:xfrm>
            <a:off x="11061229" y="5294311"/>
            <a:ext cx="1472258" cy="453517"/>
          </a:xfrm>
          <a:prstGeom prst="rect">
            <a:avLst/>
          </a:prstGeom>
        </p:spPr>
        <p:txBody>
          <a:bodyPr lIns="0" tIns="0" rIns="0" bIns="0" rtlCol="0" anchor="t">
            <a:spAutoFit/>
          </a:bodyPr>
          <a:lstStyle/>
          <a:p>
            <a:pPr algn="ctr">
              <a:lnSpc>
                <a:spcPts val="1777"/>
              </a:lnSpc>
              <a:spcBef>
                <a:spcPct val="0"/>
              </a:spcBef>
            </a:pPr>
            <a:r>
              <a:rPr lang="en-US" sz="1269">
                <a:solidFill>
                  <a:srgbClr val="407CC9"/>
                </a:solidFill>
                <a:latin typeface="{¡Estoy Bueno!}"/>
                <a:ea typeface="{¡Estoy Bueno!}"/>
                <a:cs typeface="{¡Estoy Bueno!}"/>
                <a:sym typeface="{¡Estoy Bueno!}"/>
              </a:rPr>
              <a:t>Natalie - health coordinator</a:t>
            </a:r>
          </a:p>
        </p:txBody>
      </p:sp>
      <p:sp>
        <p:nvSpPr>
          <p:cNvPr id="22" name="TextBox 22"/>
          <p:cNvSpPr txBox="1"/>
          <p:nvPr/>
        </p:nvSpPr>
        <p:spPr>
          <a:xfrm>
            <a:off x="3210041" y="8230932"/>
            <a:ext cx="1472258" cy="891667"/>
          </a:xfrm>
          <a:prstGeom prst="rect">
            <a:avLst/>
          </a:prstGeom>
        </p:spPr>
        <p:txBody>
          <a:bodyPr lIns="0" tIns="0" rIns="0" bIns="0" rtlCol="0" anchor="t">
            <a:spAutoFit/>
          </a:bodyPr>
          <a:lstStyle/>
          <a:p>
            <a:pPr algn="ctr">
              <a:lnSpc>
                <a:spcPts val="1777"/>
              </a:lnSpc>
              <a:spcBef>
                <a:spcPct val="0"/>
              </a:spcBef>
            </a:pPr>
            <a:r>
              <a:rPr lang="en-US" sz="1269">
                <a:solidFill>
                  <a:srgbClr val="407CC9"/>
                </a:solidFill>
                <a:latin typeface="{¡Estoy Bueno!}"/>
                <a:ea typeface="{¡Estoy Bueno!}"/>
                <a:cs typeface="{¡Estoy Bueno!}"/>
                <a:sym typeface="{¡Estoy Bueno!}"/>
              </a:rPr>
              <a:t>Gemma - neurodiversity specialist teacher</a:t>
            </a:r>
          </a:p>
        </p:txBody>
      </p:sp>
      <p:sp>
        <p:nvSpPr>
          <p:cNvPr id="23" name="TextBox 23"/>
          <p:cNvSpPr txBox="1"/>
          <p:nvPr/>
        </p:nvSpPr>
        <p:spPr>
          <a:xfrm>
            <a:off x="5754513" y="8230932"/>
            <a:ext cx="1472258" cy="891667"/>
          </a:xfrm>
          <a:prstGeom prst="rect">
            <a:avLst/>
          </a:prstGeom>
        </p:spPr>
        <p:txBody>
          <a:bodyPr lIns="0" tIns="0" rIns="0" bIns="0" rtlCol="0" anchor="t">
            <a:spAutoFit/>
          </a:bodyPr>
          <a:lstStyle/>
          <a:p>
            <a:pPr algn="ctr">
              <a:lnSpc>
                <a:spcPts val="1777"/>
              </a:lnSpc>
              <a:spcBef>
                <a:spcPct val="0"/>
              </a:spcBef>
            </a:pPr>
            <a:r>
              <a:rPr lang="en-US" sz="1269">
                <a:solidFill>
                  <a:srgbClr val="407CC9"/>
                </a:solidFill>
                <a:latin typeface="{¡Estoy Bueno!}"/>
                <a:ea typeface="{¡Estoy Bueno!}"/>
                <a:cs typeface="{¡Estoy Bueno!}"/>
                <a:sym typeface="{¡Estoy Bueno!}"/>
              </a:rPr>
              <a:t>Angie - neurodiversity specialist teacher</a:t>
            </a:r>
          </a:p>
        </p:txBody>
      </p:sp>
      <p:sp>
        <p:nvSpPr>
          <p:cNvPr id="24" name="TextBox 24"/>
          <p:cNvSpPr txBox="1"/>
          <p:nvPr/>
        </p:nvSpPr>
        <p:spPr>
          <a:xfrm>
            <a:off x="8407871" y="8230932"/>
            <a:ext cx="1472258" cy="891667"/>
          </a:xfrm>
          <a:prstGeom prst="rect">
            <a:avLst/>
          </a:prstGeom>
        </p:spPr>
        <p:txBody>
          <a:bodyPr lIns="0" tIns="0" rIns="0" bIns="0" rtlCol="0" anchor="t">
            <a:spAutoFit/>
          </a:bodyPr>
          <a:lstStyle/>
          <a:p>
            <a:pPr algn="ctr">
              <a:lnSpc>
                <a:spcPts val="1777"/>
              </a:lnSpc>
              <a:spcBef>
                <a:spcPct val="0"/>
              </a:spcBef>
            </a:pPr>
            <a:r>
              <a:rPr lang="en-US" sz="1269">
                <a:solidFill>
                  <a:srgbClr val="407CC9"/>
                </a:solidFill>
                <a:latin typeface="{¡Estoy Bueno!}"/>
                <a:ea typeface="{¡Estoy Bueno!}"/>
                <a:cs typeface="{¡Estoy Bueno!}"/>
                <a:sym typeface="{¡Estoy Bueno!}"/>
              </a:rPr>
              <a:t>Katie - neurodiversity specialist teacher</a:t>
            </a:r>
          </a:p>
        </p:txBody>
      </p:sp>
      <p:sp>
        <p:nvSpPr>
          <p:cNvPr id="25" name="TextBox 25"/>
          <p:cNvSpPr txBox="1"/>
          <p:nvPr/>
        </p:nvSpPr>
        <p:spPr>
          <a:xfrm>
            <a:off x="11061229" y="8230932"/>
            <a:ext cx="1472258" cy="1329817"/>
          </a:xfrm>
          <a:prstGeom prst="rect">
            <a:avLst/>
          </a:prstGeom>
        </p:spPr>
        <p:txBody>
          <a:bodyPr lIns="0" tIns="0" rIns="0" bIns="0" rtlCol="0" anchor="t">
            <a:spAutoFit/>
          </a:bodyPr>
          <a:lstStyle/>
          <a:p>
            <a:pPr algn="ctr">
              <a:lnSpc>
                <a:spcPts val="1777"/>
              </a:lnSpc>
              <a:spcBef>
                <a:spcPct val="0"/>
              </a:spcBef>
            </a:pPr>
            <a:r>
              <a:rPr lang="en-US" sz="1269">
                <a:solidFill>
                  <a:srgbClr val="407CC9"/>
                </a:solidFill>
                <a:latin typeface="{¡Estoy Bueno!}"/>
                <a:ea typeface="{¡Estoy Bueno!}"/>
                <a:cs typeface="{¡Estoy Bueno!}"/>
                <a:sym typeface="{¡Estoy Bueno!}"/>
              </a:rPr>
              <a:t>Mollie- neurodiversity mental health coach &amp; referral coordinator</a:t>
            </a:r>
          </a:p>
        </p:txBody>
      </p:sp>
      <p:sp>
        <p:nvSpPr>
          <p:cNvPr id="26" name="TextBox 26"/>
          <p:cNvSpPr txBox="1"/>
          <p:nvPr/>
        </p:nvSpPr>
        <p:spPr>
          <a:xfrm>
            <a:off x="13731101" y="5294311"/>
            <a:ext cx="1472258" cy="453517"/>
          </a:xfrm>
          <a:prstGeom prst="rect">
            <a:avLst/>
          </a:prstGeom>
        </p:spPr>
        <p:txBody>
          <a:bodyPr lIns="0" tIns="0" rIns="0" bIns="0" rtlCol="0" anchor="t">
            <a:spAutoFit/>
          </a:bodyPr>
          <a:lstStyle/>
          <a:p>
            <a:pPr algn="ctr">
              <a:lnSpc>
                <a:spcPts val="1777"/>
              </a:lnSpc>
              <a:spcBef>
                <a:spcPct val="0"/>
              </a:spcBef>
            </a:pPr>
            <a:r>
              <a:rPr lang="en-US" sz="1269">
                <a:solidFill>
                  <a:srgbClr val="407CC9"/>
                </a:solidFill>
                <a:latin typeface="{¡Estoy Bueno!}"/>
                <a:ea typeface="{¡Estoy Bueno!}"/>
                <a:cs typeface="{¡Estoy Bueno!}"/>
                <a:sym typeface="{¡Estoy Bueno!}"/>
              </a:rPr>
              <a:t>Kate- mental health coach</a:t>
            </a:r>
          </a:p>
        </p:txBody>
      </p:sp>
      <p:sp>
        <p:nvSpPr>
          <p:cNvPr id="27" name="TextBox 27"/>
          <p:cNvSpPr txBox="1"/>
          <p:nvPr/>
        </p:nvSpPr>
        <p:spPr>
          <a:xfrm>
            <a:off x="13731101" y="8230932"/>
            <a:ext cx="1472258" cy="453517"/>
          </a:xfrm>
          <a:prstGeom prst="rect">
            <a:avLst/>
          </a:prstGeom>
        </p:spPr>
        <p:txBody>
          <a:bodyPr lIns="0" tIns="0" rIns="0" bIns="0" rtlCol="0" anchor="t">
            <a:spAutoFit/>
          </a:bodyPr>
          <a:lstStyle/>
          <a:p>
            <a:pPr algn="ctr">
              <a:lnSpc>
                <a:spcPts val="1777"/>
              </a:lnSpc>
              <a:spcBef>
                <a:spcPct val="0"/>
              </a:spcBef>
            </a:pPr>
            <a:r>
              <a:rPr lang="en-US" sz="1269">
                <a:solidFill>
                  <a:srgbClr val="407CC9"/>
                </a:solidFill>
                <a:latin typeface="{¡Estoy Bueno!}"/>
                <a:ea typeface="{¡Estoy Bueno!}"/>
                <a:cs typeface="{¡Estoy Bueno!}"/>
                <a:sym typeface="{¡Estoy Bueno!}"/>
              </a:rPr>
              <a:t>Josh - Mental health coach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11" t="-91345" b="-91345"/>
            </a:stretch>
          </a:blipFill>
        </p:spPr>
        <p:txBody>
          <a:bodyPr/>
          <a:lstStyle/>
          <a:p>
            <a:endParaRPr lang="en-GB"/>
          </a:p>
        </p:txBody>
      </p:sp>
      <p:sp>
        <p:nvSpPr>
          <p:cNvPr id="3" name="Freeform 3"/>
          <p:cNvSpPr/>
          <p:nvPr/>
        </p:nvSpPr>
        <p:spPr>
          <a:xfrm>
            <a:off x="0" y="9114741"/>
            <a:ext cx="4508688" cy="1172259"/>
          </a:xfrm>
          <a:custGeom>
            <a:avLst/>
            <a:gdLst/>
            <a:ahLst/>
            <a:cxnLst/>
            <a:rect l="l" t="t" r="r" b="b"/>
            <a:pathLst>
              <a:path w="4508688" h="1172259">
                <a:moveTo>
                  <a:pt x="0" y="0"/>
                </a:moveTo>
                <a:lnTo>
                  <a:pt x="4508688" y="0"/>
                </a:lnTo>
                <a:lnTo>
                  <a:pt x="4508688" y="1172259"/>
                </a:lnTo>
                <a:lnTo>
                  <a:pt x="0" y="1172259"/>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4800600" y="122368"/>
            <a:ext cx="8686800" cy="942566"/>
          </a:xfrm>
          <a:prstGeom prst="rect">
            <a:avLst/>
          </a:prstGeom>
        </p:spPr>
        <p:txBody>
          <a:bodyPr wrap="square" lIns="0" tIns="0" rIns="0" bIns="0" rtlCol="0" anchor="t">
            <a:spAutoFit/>
          </a:bodyPr>
          <a:lstStyle/>
          <a:p>
            <a:pPr algn="ctr">
              <a:lnSpc>
                <a:spcPts val="8040"/>
              </a:lnSpc>
            </a:pPr>
            <a:r>
              <a:rPr lang="en-US" sz="5742" dirty="0">
                <a:solidFill>
                  <a:srgbClr val="425363"/>
                </a:solidFill>
                <a:latin typeface="{¡Estoy Bueno!}"/>
                <a:ea typeface="{¡Estoy Bueno!}"/>
                <a:cs typeface="{¡Estoy Bueno!}"/>
                <a:sym typeface="{¡Estoy Bueno!}"/>
              </a:rPr>
              <a:t>EXAM ARRANGEMENTS</a:t>
            </a:r>
          </a:p>
        </p:txBody>
      </p:sp>
      <p:sp>
        <p:nvSpPr>
          <p:cNvPr id="5" name="TextBox 5"/>
          <p:cNvSpPr txBox="1"/>
          <p:nvPr/>
        </p:nvSpPr>
        <p:spPr>
          <a:xfrm>
            <a:off x="211177" y="1282704"/>
            <a:ext cx="17048123" cy="7246113"/>
          </a:xfrm>
          <a:prstGeom prst="rect">
            <a:avLst/>
          </a:prstGeom>
        </p:spPr>
        <p:txBody>
          <a:bodyPr lIns="0" tIns="0" rIns="0" bIns="0" rtlCol="0" anchor="t">
            <a:spAutoFit/>
          </a:bodyPr>
          <a:lstStyle/>
          <a:p>
            <a:pPr algn="l">
              <a:lnSpc>
                <a:spcPts val="3877"/>
              </a:lnSpc>
              <a:spcBef>
                <a:spcPct val="0"/>
              </a:spcBef>
            </a:pPr>
            <a:r>
              <a:rPr lang="en-US" sz="2769" dirty="0">
                <a:solidFill>
                  <a:srgbClr val="425363"/>
                </a:solidFill>
                <a:latin typeface="{¡Estoy Bueno!}"/>
                <a:ea typeface="{¡Estoy Bueno!}"/>
                <a:cs typeface="{¡Estoy Bueno!}"/>
                <a:sym typeface="{¡Estoy Bueno!}"/>
              </a:rPr>
              <a:t>We can carry out the right assessments to see if you’re eligible for access arrangements in exams (such as extra time), or use clinical evidence you already have to apply on your behalf. As of 2025, teacher evidence will need to be collected in addition to this.</a:t>
            </a:r>
          </a:p>
          <a:p>
            <a:pPr algn="l">
              <a:lnSpc>
                <a:spcPts val="3877"/>
              </a:lnSpc>
              <a:spcBef>
                <a:spcPct val="0"/>
              </a:spcBef>
            </a:pPr>
            <a:endParaRPr lang="en-US" sz="2769" dirty="0">
              <a:solidFill>
                <a:srgbClr val="425363"/>
              </a:solidFill>
              <a:latin typeface="{¡Estoy Bueno!}"/>
              <a:ea typeface="{¡Estoy Bueno!}"/>
              <a:cs typeface="{¡Estoy Bueno!}"/>
              <a:sym typeface="{¡Estoy Bueno!}"/>
            </a:endParaRPr>
          </a:p>
          <a:p>
            <a:pPr algn="l">
              <a:lnSpc>
                <a:spcPts val="3877"/>
              </a:lnSpc>
              <a:spcBef>
                <a:spcPct val="0"/>
              </a:spcBef>
            </a:pPr>
            <a:r>
              <a:rPr lang="en-US" sz="2769" dirty="0">
                <a:solidFill>
                  <a:srgbClr val="425363"/>
                </a:solidFill>
                <a:latin typeface="{¡Estoy Bueno!}"/>
                <a:ea typeface="{¡Estoy Bueno!}"/>
                <a:cs typeface="{¡Estoy Bueno!}"/>
                <a:sym typeface="{¡Estoy Bueno!}"/>
              </a:rPr>
              <a:t>All applications are made in line with the current JCQ (Joint Council for Qualifications) rules.</a:t>
            </a:r>
          </a:p>
          <a:p>
            <a:pPr algn="l">
              <a:lnSpc>
                <a:spcPts val="3877"/>
              </a:lnSpc>
              <a:spcBef>
                <a:spcPct val="0"/>
              </a:spcBef>
            </a:pPr>
            <a:endParaRPr lang="en-US" sz="2769" dirty="0">
              <a:solidFill>
                <a:srgbClr val="425363"/>
              </a:solidFill>
              <a:latin typeface="{¡Estoy Bueno!}"/>
              <a:ea typeface="{¡Estoy Bueno!}"/>
              <a:cs typeface="{¡Estoy Bueno!}"/>
              <a:sym typeface="{¡Estoy Bueno!}"/>
            </a:endParaRPr>
          </a:p>
          <a:p>
            <a:pPr algn="l">
              <a:lnSpc>
                <a:spcPts val="3877"/>
              </a:lnSpc>
              <a:spcBef>
                <a:spcPct val="0"/>
              </a:spcBef>
            </a:pPr>
            <a:r>
              <a:rPr lang="en-US" sz="2769" dirty="0">
                <a:solidFill>
                  <a:srgbClr val="425363"/>
                </a:solidFill>
                <a:latin typeface="{¡Estoy Bueno!}"/>
                <a:ea typeface="{¡Estoy Bueno!}"/>
                <a:cs typeface="{¡Estoy Bueno!}"/>
                <a:sym typeface="{¡Estoy Bueno!}"/>
              </a:rPr>
              <a:t>It’s important to know that exam arrangements don’t automatically transfer from school to college — we have to apply for them again. Please ask your current school for copies of the evidence they used to secure any arrangements you had for your GCSEs, as this will really help us.</a:t>
            </a:r>
          </a:p>
          <a:p>
            <a:pPr algn="l">
              <a:lnSpc>
                <a:spcPts val="3877"/>
              </a:lnSpc>
              <a:spcBef>
                <a:spcPct val="0"/>
              </a:spcBef>
            </a:pPr>
            <a:endParaRPr lang="en-US" sz="2769" dirty="0">
              <a:solidFill>
                <a:srgbClr val="425363"/>
              </a:solidFill>
              <a:latin typeface="{¡Estoy Bueno!}"/>
              <a:ea typeface="{¡Estoy Bueno!}"/>
              <a:cs typeface="{¡Estoy Bueno!}"/>
              <a:sym typeface="{¡Estoy Bueno!}"/>
            </a:endParaRPr>
          </a:p>
          <a:p>
            <a:pPr algn="l">
              <a:lnSpc>
                <a:spcPts val="3737"/>
              </a:lnSpc>
              <a:spcBef>
                <a:spcPct val="0"/>
              </a:spcBef>
            </a:pPr>
            <a:r>
              <a:rPr lang="en-US" sz="2669" dirty="0">
                <a:solidFill>
                  <a:srgbClr val="425363"/>
                </a:solidFill>
                <a:latin typeface="{¡Estoy Bueno!}"/>
                <a:ea typeface="{¡Estoy Bueno!}"/>
                <a:cs typeface="{¡Estoy Bueno!}"/>
                <a:sym typeface="{¡Estoy Bueno!}"/>
              </a:rPr>
              <a:t>JCQ regulations are updated every year from 1st September, so it may not always be possible to apply for exactly the same arrangements as before — but we’ll always make sure we apply for the support you’re entitled 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2026" y="-382776"/>
            <a:ext cx="4665049" cy="11004770"/>
            <a:chOff x="0" y="0"/>
            <a:chExt cx="1228655" cy="2898376"/>
          </a:xfrm>
        </p:grpSpPr>
        <p:sp>
          <p:nvSpPr>
            <p:cNvPr id="3" name="Freeform 3"/>
            <p:cNvSpPr/>
            <p:nvPr/>
          </p:nvSpPr>
          <p:spPr>
            <a:xfrm>
              <a:off x="0" y="0"/>
              <a:ext cx="1228655" cy="2898376"/>
            </a:xfrm>
            <a:custGeom>
              <a:avLst/>
              <a:gdLst/>
              <a:ahLst/>
              <a:cxnLst/>
              <a:rect l="l" t="t" r="r" b="b"/>
              <a:pathLst>
                <a:path w="1228655" h="2898376">
                  <a:moveTo>
                    <a:pt x="84637" y="0"/>
                  </a:moveTo>
                  <a:lnTo>
                    <a:pt x="1144017" y="0"/>
                  </a:lnTo>
                  <a:cubicBezTo>
                    <a:pt x="1166465" y="0"/>
                    <a:pt x="1187993" y="8917"/>
                    <a:pt x="1203865" y="24790"/>
                  </a:cubicBezTo>
                  <a:cubicBezTo>
                    <a:pt x="1219738" y="40662"/>
                    <a:pt x="1228655" y="62190"/>
                    <a:pt x="1228655" y="84637"/>
                  </a:cubicBezTo>
                  <a:lnTo>
                    <a:pt x="1228655" y="2813738"/>
                  </a:lnTo>
                  <a:cubicBezTo>
                    <a:pt x="1228655" y="2836185"/>
                    <a:pt x="1219738" y="2857713"/>
                    <a:pt x="1203865" y="2873586"/>
                  </a:cubicBezTo>
                  <a:cubicBezTo>
                    <a:pt x="1187993" y="2889459"/>
                    <a:pt x="1166465" y="2898376"/>
                    <a:pt x="1144017" y="2898376"/>
                  </a:cubicBezTo>
                  <a:lnTo>
                    <a:pt x="84637" y="2898376"/>
                  </a:lnTo>
                  <a:cubicBezTo>
                    <a:pt x="62190" y="2898376"/>
                    <a:pt x="40662" y="2889459"/>
                    <a:pt x="24790" y="2873586"/>
                  </a:cubicBezTo>
                  <a:cubicBezTo>
                    <a:pt x="8917" y="2857713"/>
                    <a:pt x="0" y="2836185"/>
                    <a:pt x="0" y="2813738"/>
                  </a:cubicBezTo>
                  <a:lnTo>
                    <a:pt x="0" y="84637"/>
                  </a:lnTo>
                  <a:cubicBezTo>
                    <a:pt x="0" y="62190"/>
                    <a:pt x="8917" y="40662"/>
                    <a:pt x="24790" y="24790"/>
                  </a:cubicBezTo>
                  <a:cubicBezTo>
                    <a:pt x="40662" y="8917"/>
                    <a:pt x="62190" y="0"/>
                    <a:pt x="84637" y="0"/>
                  </a:cubicBezTo>
                  <a:close/>
                </a:path>
              </a:pathLst>
            </a:custGeom>
            <a:solidFill>
              <a:srgbClr val="9B4755"/>
            </a:solidFill>
          </p:spPr>
          <p:txBody>
            <a:bodyPr/>
            <a:lstStyle/>
            <a:p>
              <a:endParaRPr lang="en-GB"/>
            </a:p>
          </p:txBody>
        </p:sp>
        <p:sp>
          <p:nvSpPr>
            <p:cNvPr id="4" name="TextBox 4"/>
            <p:cNvSpPr txBox="1"/>
            <p:nvPr/>
          </p:nvSpPr>
          <p:spPr>
            <a:xfrm>
              <a:off x="0" y="-142875"/>
              <a:ext cx="1228655" cy="3041251"/>
            </a:xfrm>
            <a:prstGeom prst="rect">
              <a:avLst/>
            </a:prstGeom>
          </p:spPr>
          <p:txBody>
            <a:bodyPr lIns="50800" tIns="50800" rIns="50800" bIns="50800" rtlCol="0" anchor="ctr"/>
            <a:lstStyle/>
            <a:p>
              <a:pPr algn="ctr">
                <a:lnSpc>
                  <a:spcPts val="6579"/>
                </a:lnSpc>
              </a:pPr>
              <a:r>
                <a:rPr lang="en-US" sz="4699">
                  <a:solidFill>
                    <a:srgbClr val="F9A826"/>
                  </a:solidFill>
                  <a:latin typeface="{¡Estoy Bueno!}"/>
                  <a:ea typeface="{¡Estoy Bueno!}"/>
                  <a:cs typeface="{¡Estoy Bueno!}"/>
                  <a:sym typeface="{¡Estoy Bueno!}"/>
                </a:rPr>
                <a:t>   Liasing with teaching staff</a:t>
              </a:r>
            </a:p>
          </p:txBody>
        </p:sp>
      </p:grpSp>
      <p:grpSp>
        <p:nvGrpSpPr>
          <p:cNvPr id="5" name="Group 5"/>
          <p:cNvGrpSpPr/>
          <p:nvPr/>
        </p:nvGrpSpPr>
        <p:grpSpPr>
          <a:xfrm>
            <a:off x="1883240" y="7535894"/>
            <a:ext cx="17942577" cy="3086100"/>
            <a:chOff x="0" y="0"/>
            <a:chExt cx="4725617" cy="812800"/>
          </a:xfrm>
        </p:grpSpPr>
        <p:sp>
          <p:nvSpPr>
            <p:cNvPr id="6" name="Freeform 6"/>
            <p:cNvSpPr/>
            <p:nvPr/>
          </p:nvSpPr>
          <p:spPr>
            <a:xfrm>
              <a:off x="0" y="0"/>
              <a:ext cx="4725617" cy="812800"/>
            </a:xfrm>
            <a:custGeom>
              <a:avLst/>
              <a:gdLst/>
              <a:ahLst/>
              <a:cxnLst/>
              <a:rect l="l" t="t" r="r" b="b"/>
              <a:pathLst>
                <a:path w="4725617" h="812800">
                  <a:moveTo>
                    <a:pt x="22006" y="0"/>
                  </a:moveTo>
                  <a:lnTo>
                    <a:pt x="4703611" y="0"/>
                  </a:lnTo>
                  <a:cubicBezTo>
                    <a:pt x="4709447" y="0"/>
                    <a:pt x="4715045" y="2318"/>
                    <a:pt x="4719172" y="6445"/>
                  </a:cubicBezTo>
                  <a:cubicBezTo>
                    <a:pt x="4723299" y="10572"/>
                    <a:pt x="4725617" y="16169"/>
                    <a:pt x="4725617" y="22006"/>
                  </a:cubicBezTo>
                  <a:lnTo>
                    <a:pt x="4725617" y="790794"/>
                  </a:lnTo>
                  <a:cubicBezTo>
                    <a:pt x="4725617" y="802948"/>
                    <a:pt x="4715765" y="812800"/>
                    <a:pt x="4703611" y="812800"/>
                  </a:cubicBezTo>
                  <a:lnTo>
                    <a:pt x="22006" y="812800"/>
                  </a:lnTo>
                  <a:cubicBezTo>
                    <a:pt x="9852" y="812800"/>
                    <a:pt x="0" y="802948"/>
                    <a:pt x="0" y="790794"/>
                  </a:cubicBezTo>
                  <a:lnTo>
                    <a:pt x="0" y="22006"/>
                  </a:lnTo>
                  <a:cubicBezTo>
                    <a:pt x="0" y="9852"/>
                    <a:pt x="9852" y="0"/>
                    <a:pt x="22006" y="0"/>
                  </a:cubicBezTo>
                  <a:close/>
                </a:path>
              </a:pathLst>
            </a:custGeom>
            <a:solidFill>
              <a:srgbClr val="9B4755"/>
            </a:solidFill>
          </p:spPr>
          <p:txBody>
            <a:bodyPr/>
            <a:lstStyle/>
            <a:p>
              <a:endParaRPr lang="en-GB"/>
            </a:p>
          </p:txBody>
        </p:sp>
        <p:sp>
          <p:nvSpPr>
            <p:cNvPr id="7" name="TextBox 7"/>
            <p:cNvSpPr txBox="1"/>
            <p:nvPr/>
          </p:nvSpPr>
          <p:spPr>
            <a:xfrm>
              <a:off x="0" y="-47625"/>
              <a:ext cx="4725617" cy="8604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0" y="9078944"/>
            <a:ext cx="4508688" cy="1172259"/>
          </a:xfrm>
          <a:custGeom>
            <a:avLst/>
            <a:gdLst/>
            <a:ahLst/>
            <a:cxnLst/>
            <a:rect l="l" t="t" r="r" b="b"/>
            <a:pathLst>
              <a:path w="4508688" h="1172259">
                <a:moveTo>
                  <a:pt x="0" y="0"/>
                </a:moveTo>
                <a:lnTo>
                  <a:pt x="4508688" y="0"/>
                </a:lnTo>
                <a:lnTo>
                  <a:pt x="4508688" y="1172259"/>
                </a:lnTo>
                <a:lnTo>
                  <a:pt x="0" y="1172259"/>
                </a:lnTo>
                <a:lnTo>
                  <a:pt x="0" y="0"/>
                </a:lnTo>
                <a:close/>
              </a:path>
            </a:pathLst>
          </a:custGeom>
          <a:blipFill>
            <a:blip r:embed="rId2"/>
            <a:stretch>
              <a:fillRect/>
            </a:stretch>
          </a:blipFill>
        </p:spPr>
        <p:txBody>
          <a:bodyPr/>
          <a:lstStyle/>
          <a:p>
            <a:endParaRPr lang="en-GB"/>
          </a:p>
        </p:txBody>
      </p:sp>
      <p:sp>
        <p:nvSpPr>
          <p:cNvPr id="9" name="Freeform 9"/>
          <p:cNvSpPr/>
          <p:nvPr/>
        </p:nvSpPr>
        <p:spPr>
          <a:xfrm>
            <a:off x="9629913" y="7847895"/>
            <a:ext cx="2449230" cy="2403307"/>
          </a:xfrm>
          <a:custGeom>
            <a:avLst/>
            <a:gdLst/>
            <a:ahLst/>
            <a:cxnLst/>
            <a:rect l="l" t="t" r="r" b="b"/>
            <a:pathLst>
              <a:path w="2449230" h="2403307">
                <a:moveTo>
                  <a:pt x="0" y="0"/>
                </a:moveTo>
                <a:lnTo>
                  <a:pt x="2449231" y="0"/>
                </a:lnTo>
                <a:lnTo>
                  <a:pt x="2449231" y="2403308"/>
                </a:lnTo>
                <a:lnTo>
                  <a:pt x="0" y="24033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rot="-2070012">
            <a:off x="8581619" y="8021485"/>
            <a:ext cx="884660" cy="852491"/>
          </a:xfrm>
          <a:custGeom>
            <a:avLst/>
            <a:gdLst/>
            <a:ahLst/>
            <a:cxnLst/>
            <a:rect l="l" t="t" r="r" b="b"/>
            <a:pathLst>
              <a:path w="884660" h="852491">
                <a:moveTo>
                  <a:pt x="0" y="0"/>
                </a:moveTo>
                <a:lnTo>
                  <a:pt x="884660" y="0"/>
                </a:lnTo>
                <a:lnTo>
                  <a:pt x="884660" y="852491"/>
                </a:lnTo>
                <a:lnTo>
                  <a:pt x="0" y="8524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5818923" y="4280331"/>
            <a:ext cx="10919570" cy="2641854"/>
          </a:xfrm>
          <a:prstGeom prst="rect">
            <a:avLst/>
          </a:prstGeom>
        </p:spPr>
        <p:txBody>
          <a:bodyPr lIns="0" tIns="0" rIns="0" bIns="0" rtlCol="0" anchor="t">
            <a:spAutoFit/>
          </a:bodyPr>
          <a:lstStyle/>
          <a:p>
            <a:pPr algn="ctr">
              <a:lnSpc>
                <a:spcPts val="3485"/>
              </a:lnSpc>
              <a:spcBef>
                <a:spcPct val="0"/>
              </a:spcBef>
            </a:pPr>
            <a:r>
              <a:rPr lang="en-US" sz="2489">
                <a:solidFill>
                  <a:srgbClr val="000000"/>
                </a:solidFill>
                <a:latin typeface="{¡Estoy Bueno!}"/>
                <a:ea typeface="{¡Estoy Bueno!}"/>
                <a:cs typeface="{¡Estoy Bueno!}"/>
                <a:sym typeface="{¡Estoy Bueno!}"/>
              </a:rPr>
              <a:t>After meeting with you, the Learning Support team can share helpful information with your teachers about the difficulties you experience and the strategies that work best for you in the classroom. This might include things like how you process information, support with organisation, managing anxiety, or strategies that help you focus and participate.</a:t>
            </a:r>
          </a:p>
        </p:txBody>
      </p:sp>
      <p:sp>
        <p:nvSpPr>
          <p:cNvPr id="12" name="TextBox 12"/>
          <p:cNvSpPr txBox="1"/>
          <p:nvPr/>
        </p:nvSpPr>
        <p:spPr>
          <a:xfrm>
            <a:off x="4760771" y="662923"/>
            <a:ext cx="13035873" cy="3079900"/>
          </a:xfrm>
          <a:prstGeom prst="rect">
            <a:avLst/>
          </a:prstGeom>
        </p:spPr>
        <p:txBody>
          <a:bodyPr lIns="0" tIns="0" rIns="0" bIns="0" rtlCol="0" anchor="t">
            <a:spAutoFit/>
          </a:bodyPr>
          <a:lstStyle/>
          <a:p>
            <a:pPr algn="ctr">
              <a:lnSpc>
                <a:spcPts val="3491"/>
              </a:lnSpc>
              <a:spcBef>
                <a:spcPct val="0"/>
              </a:spcBef>
            </a:pPr>
            <a:r>
              <a:rPr lang="en-US" sz="2494">
                <a:solidFill>
                  <a:srgbClr val="000000"/>
                </a:solidFill>
                <a:latin typeface="{¡Estoy Bueno!}"/>
                <a:ea typeface="{¡Estoy Bueno!}"/>
                <a:cs typeface="{¡Estoy Bueno!}"/>
                <a:sym typeface="{¡Estoy Bueno!}"/>
              </a:rPr>
              <a:t>At Bilborough, we don’t routinely have teaching assistants or learning support assistants in lessons. Because of this, clear communication with your teachers is really important. It helps them understand your needs and make reasonable adjustments within their teaching — so you can feel supported and able to succeed in class.</a:t>
            </a:r>
          </a:p>
          <a:p>
            <a:pPr algn="ctr">
              <a:lnSpc>
                <a:spcPts val="3491"/>
              </a:lnSpc>
              <a:spcBef>
                <a:spcPct val="0"/>
              </a:spcBef>
            </a:pPr>
            <a:r>
              <a:rPr lang="en-US" sz="2494">
                <a:solidFill>
                  <a:srgbClr val="000000"/>
                </a:solidFill>
                <a:latin typeface="{¡Estoy Bueno!}"/>
                <a:ea typeface="{¡Estoy Bueno!}"/>
                <a:cs typeface="{¡Estoy Bueno!}"/>
                <a:sym typeface="{¡Estoy Bueno!}"/>
              </a:rPr>
              <a:t>We will always talk to you about what is being shared and make sure you feel comfortable with the support in place.</a:t>
            </a:r>
          </a:p>
        </p:txBody>
      </p:sp>
      <p:sp>
        <p:nvSpPr>
          <p:cNvPr id="13" name="Freeform 13"/>
          <p:cNvSpPr/>
          <p:nvPr/>
        </p:nvSpPr>
        <p:spPr>
          <a:xfrm rot="2389687">
            <a:off x="12242778" y="8652699"/>
            <a:ext cx="884660" cy="852491"/>
          </a:xfrm>
          <a:custGeom>
            <a:avLst/>
            <a:gdLst/>
            <a:ahLst/>
            <a:cxnLst/>
            <a:rect l="l" t="t" r="r" b="b"/>
            <a:pathLst>
              <a:path w="884660" h="852491">
                <a:moveTo>
                  <a:pt x="0" y="0"/>
                </a:moveTo>
                <a:lnTo>
                  <a:pt x="884660" y="0"/>
                </a:lnTo>
                <a:lnTo>
                  <a:pt x="884660" y="852490"/>
                </a:lnTo>
                <a:lnTo>
                  <a:pt x="0" y="8524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27D"/>
        </a:solidFill>
        <a:effectLst/>
      </p:bgPr>
    </p:bg>
    <p:spTree>
      <p:nvGrpSpPr>
        <p:cNvPr id="1" name=""/>
        <p:cNvGrpSpPr/>
        <p:nvPr/>
      </p:nvGrpSpPr>
      <p:grpSpPr>
        <a:xfrm>
          <a:off x="0" y="0"/>
          <a:ext cx="0" cy="0"/>
          <a:chOff x="0" y="0"/>
          <a:chExt cx="0" cy="0"/>
        </a:xfrm>
      </p:grpSpPr>
      <p:sp>
        <p:nvSpPr>
          <p:cNvPr id="2" name="Freeform 2"/>
          <p:cNvSpPr/>
          <p:nvPr/>
        </p:nvSpPr>
        <p:spPr>
          <a:xfrm>
            <a:off x="1371195" y="59306"/>
            <a:ext cx="15888105" cy="10168387"/>
          </a:xfrm>
          <a:custGeom>
            <a:avLst/>
            <a:gdLst/>
            <a:ahLst/>
            <a:cxnLst/>
            <a:rect l="l" t="t" r="r" b="b"/>
            <a:pathLst>
              <a:path w="15888105" h="10168387">
                <a:moveTo>
                  <a:pt x="0" y="0"/>
                </a:moveTo>
                <a:lnTo>
                  <a:pt x="15888105" y="0"/>
                </a:lnTo>
                <a:lnTo>
                  <a:pt x="15888105" y="10168388"/>
                </a:lnTo>
                <a:lnTo>
                  <a:pt x="0" y="101683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3016574" y="1882317"/>
            <a:ext cx="12254851" cy="7932337"/>
          </a:xfrm>
          <a:prstGeom prst="rect">
            <a:avLst/>
          </a:prstGeom>
        </p:spPr>
        <p:txBody>
          <a:bodyPr lIns="0" tIns="0" rIns="0" bIns="0" rtlCol="0" anchor="t">
            <a:spAutoFit/>
          </a:bodyPr>
          <a:lstStyle/>
          <a:p>
            <a:pPr algn="ctr">
              <a:lnSpc>
                <a:spcPts val="3945"/>
              </a:lnSpc>
            </a:pPr>
            <a:r>
              <a:rPr lang="en-US" sz="2818">
                <a:solidFill>
                  <a:srgbClr val="000000"/>
                </a:solidFill>
                <a:latin typeface="{¡Estoy Bueno!}"/>
                <a:ea typeface="{¡Estoy Bueno!}"/>
                <a:cs typeface="{¡Estoy Bueno!}"/>
                <a:sym typeface="{¡Estoy Bueno!}"/>
              </a:rPr>
              <a:t>You can access specialist 1:1 support in our Learning Support Hub — a dedicated study space for Learning Support and Wellbeing students. This gives you the chance to work with a specialist teacher to help with your studies.</a:t>
            </a:r>
          </a:p>
          <a:p>
            <a:pPr algn="ctr">
              <a:lnSpc>
                <a:spcPts val="3945"/>
              </a:lnSpc>
            </a:pPr>
            <a:endParaRPr lang="en-US" sz="2818">
              <a:solidFill>
                <a:srgbClr val="000000"/>
              </a:solidFill>
              <a:latin typeface="{¡Estoy Bueno!}"/>
              <a:ea typeface="{¡Estoy Bueno!}"/>
              <a:cs typeface="{¡Estoy Bueno!}"/>
              <a:sym typeface="{¡Estoy Bueno!}"/>
            </a:endParaRPr>
          </a:p>
          <a:p>
            <a:pPr algn="ctr">
              <a:lnSpc>
                <a:spcPts val="3945"/>
              </a:lnSpc>
            </a:pPr>
            <a:r>
              <a:rPr lang="en-US" sz="2818">
                <a:solidFill>
                  <a:srgbClr val="000000"/>
                </a:solidFill>
                <a:latin typeface="{¡Estoy Bueno!}"/>
                <a:ea typeface="{¡Estoy Bueno!}"/>
                <a:cs typeface="{¡Estoy Bueno!}"/>
                <a:sym typeface="{¡Estoy Bueno!}"/>
              </a:rPr>
              <a:t>If you’re already using the Hub but still finding things difficult, we can arrange more regular 1:1 sessions for more focused support.</a:t>
            </a:r>
          </a:p>
          <a:p>
            <a:pPr algn="ctr">
              <a:lnSpc>
                <a:spcPts val="3945"/>
              </a:lnSpc>
            </a:pPr>
            <a:endParaRPr lang="en-US" sz="2818">
              <a:solidFill>
                <a:srgbClr val="000000"/>
              </a:solidFill>
              <a:latin typeface="{¡Estoy Bueno!}"/>
              <a:ea typeface="{¡Estoy Bueno!}"/>
              <a:cs typeface="{¡Estoy Bueno!}"/>
              <a:sym typeface="{¡Estoy Bueno!}"/>
            </a:endParaRPr>
          </a:p>
          <a:p>
            <a:pPr algn="ctr">
              <a:lnSpc>
                <a:spcPts val="3945"/>
              </a:lnSpc>
            </a:pPr>
            <a:r>
              <a:rPr lang="en-US" sz="2818">
                <a:solidFill>
                  <a:srgbClr val="000000"/>
                </a:solidFill>
                <a:latin typeface="{¡Estoy Bueno!}"/>
                <a:ea typeface="{¡Estoy Bueno!}"/>
                <a:cs typeface="{¡Estoy Bueno!}"/>
                <a:sym typeface="{¡Estoy Bueno!}"/>
              </a:rPr>
              <a:t>We also offer full dyslexia diagnostic assessments at college, with some financial support available. Please ask us for current prices.</a:t>
            </a:r>
          </a:p>
          <a:p>
            <a:pPr algn="ctr">
              <a:lnSpc>
                <a:spcPts val="3945"/>
              </a:lnSpc>
            </a:pPr>
            <a:r>
              <a:rPr lang="en-US" sz="2818">
                <a:solidFill>
                  <a:srgbClr val="000000"/>
                </a:solidFill>
                <a:latin typeface="{¡Estoy Bueno!}"/>
                <a:ea typeface="{¡Estoy Bueno!}"/>
                <a:cs typeface="{¡Estoy Bueno!}"/>
                <a:sym typeface="{¡Estoy Bueno!}"/>
              </a:rPr>
              <a:t>This is different from exam access arrangement assessments — there is no charge for those.</a:t>
            </a:r>
          </a:p>
          <a:p>
            <a:pPr algn="ctr">
              <a:lnSpc>
                <a:spcPts val="3945"/>
              </a:lnSpc>
            </a:pPr>
            <a:endParaRPr lang="en-US" sz="2818">
              <a:solidFill>
                <a:srgbClr val="000000"/>
              </a:solidFill>
              <a:latin typeface="{¡Estoy Bueno!}"/>
              <a:ea typeface="{¡Estoy Bueno!}"/>
              <a:cs typeface="{¡Estoy Bueno!}"/>
              <a:sym typeface="{¡Estoy Bueno!}"/>
            </a:endParaRPr>
          </a:p>
          <a:p>
            <a:pPr algn="ctr">
              <a:lnSpc>
                <a:spcPts val="3945"/>
              </a:lnSpc>
              <a:spcBef>
                <a:spcPct val="0"/>
              </a:spcBef>
            </a:pPr>
            <a:endParaRPr lang="en-US" sz="2818">
              <a:solidFill>
                <a:srgbClr val="000000"/>
              </a:solidFill>
              <a:latin typeface="{¡Estoy Bueno!}"/>
              <a:ea typeface="{¡Estoy Bueno!}"/>
              <a:cs typeface="{¡Estoy Bueno!}"/>
              <a:sym typeface="{¡Estoy Bueno!}"/>
            </a:endParaRPr>
          </a:p>
        </p:txBody>
      </p:sp>
      <p:sp>
        <p:nvSpPr>
          <p:cNvPr id="4" name="Freeform 4"/>
          <p:cNvSpPr/>
          <p:nvPr/>
        </p:nvSpPr>
        <p:spPr>
          <a:xfrm>
            <a:off x="0" y="9228525"/>
            <a:ext cx="4508688" cy="1172259"/>
          </a:xfrm>
          <a:custGeom>
            <a:avLst/>
            <a:gdLst/>
            <a:ahLst/>
            <a:cxnLst/>
            <a:rect l="l" t="t" r="r" b="b"/>
            <a:pathLst>
              <a:path w="4508688" h="1172259">
                <a:moveTo>
                  <a:pt x="0" y="0"/>
                </a:moveTo>
                <a:lnTo>
                  <a:pt x="4508688" y="0"/>
                </a:lnTo>
                <a:lnTo>
                  <a:pt x="4508688" y="1172259"/>
                </a:lnTo>
                <a:lnTo>
                  <a:pt x="0" y="1172259"/>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3073479" y="914400"/>
            <a:ext cx="12547521" cy="659155"/>
          </a:xfrm>
          <a:prstGeom prst="rect">
            <a:avLst/>
          </a:prstGeom>
        </p:spPr>
        <p:txBody>
          <a:bodyPr wrap="square" lIns="0" tIns="0" rIns="0" bIns="0" rtlCol="0" anchor="t">
            <a:spAutoFit/>
          </a:bodyPr>
          <a:lstStyle/>
          <a:p>
            <a:pPr algn="ctr">
              <a:lnSpc>
                <a:spcPts val="5599"/>
              </a:lnSpc>
            </a:pPr>
            <a:r>
              <a:rPr lang="en-US" sz="3999" dirty="0">
                <a:solidFill>
                  <a:srgbClr val="00827D"/>
                </a:solidFill>
                <a:latin typeface="{¡Estoy Bueno!}"/>
                <a:ea typeface="{¡Estoy Bueno!}"/>
                <a:cs typeface="{¡Estoy Bueno!}"/>
                <a:sym typeface="{¡Estoy Bueno!}"/>
              </a:rPr>
              <a:t>Additional support - dyslexia/dyslexic traits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74" y="0"/>
            <a:ext cx="18223252" cy="10287000"/>
          </a:xfrm>
          <a:custGeom>
            <a:avLst/>
            <a:gdLst/>
            <a:ahLst/>
            <a:cxnLst/>
            <a:rect l="l" t="t" r="r" b="b"/>
            <a:pathLst>
              <a:path w="18223252" h="10287000">
                <a:moveTo>
                  <a:pt x="0" y="0"/>
                </a:moveTo>
                <a:lnTo>
                  <a:pt x="18223252" y="0"/>
                </a:lnTo>
                <a:lnTo>
                  <a:pt x="18223252" y="10287000"/>
                </a:lnTo>
                <a:lnTo>
                  <a:pt x="0" y="10287000"/>
                </a:lnTo>
                <a:lnTo>
                  <a:pt x="0" y="0"/>
                </a:lnTo>
                <a:close/>
              </a:path>
            </a:pathLst>
          </a:custGeom>
          <a:blipFill>
            <a:blip r:embed="rId2"/>
            <a:stretch>
              <a:fillRect l="-11111" t="-95845" b="-85845"/>
            </a:stretch>
          </a:blipFill>
        </p:spPr>
        <p:txBody>
          <a:bodyPr/>
          <a:lstStyle/>
          <a:p>
            <a:endParaRPr lang="en-GB"/>
          </a:p>
        </p:txBody>
      </p:sp>
      <p:sp>
        <p:nvSpPr>
          <p:cNvPr id="3" name="TextBox 3"/>
          <p:cNvSpPr txBox="1"/>
          <p:nvPr/>
        </p:nvSpPr>
        <p:spPr>
          <a:xfrm>
            <a:off x="263158" y="1410663"/>
            <a:ext cx="17808251" cy="7558889"/>
          </a:xfrm>
          <a:prstGeom prst="rect">
            <a:avLst/>
          </a:prstGeom>
        </p:spPr>
        <p:txBody>
          <a:bodyPr lIns="0" tIns="0" rIns="0" bIns="0" rtlCol="0" anchor="t">
            <a:spAutoFit/>
          </a:bodyPr>
          <a:lstStyle/>
          <a:p>
            <a:pPr algn="ctr">
              <a:lnSpc>
                <a:spcPts val="3368"/>
              </a:lnSpc>
              <a:spcBef>
                <a:spcPct val="0"/>
              </a:spcBef>
            </a:pPr>
            <a:r>
              <a:rPr lang="en-US" sz="2405">
                <a:solidFill>
                  <a:srgbClr val="171813"/>
                </a:solidFill>
                <a:latin typeface="{¡Estoy Bueno!}"/>
                <a:ea typeface="{¡Estoy Bueno!}"/>
                <a:cs typeface="{¡Estoy Bueno!}"/>
                <a:sym typeface="{¡Estoy Bueno!}"/>
              </a:rPr>
              <a:t>The Neurodivergent Team at Bilborough College offers support to students who have, are in the process of getting, or are considering a diagnosis of a neurodivergent conditions including ADHD and/or ASD. </a:t>
            </a:r>
          </a:p>
          <a:p>
            <a:pPr algn="ctr">
              <a:lnSpc>
                <a:spcPts val="3368"/>
              </a:lnSpc>
              <a:spcBef>
                <a:spcPct val="0"/>
              </a:spcBef>
            </a:pPr>
            <a:endParaRPr lang="en-US" sz="2405">
              <a:solidFill>
                <a:srgbClr val="171813"/>
              </a:solidFill>
              <a:latin typeface="{¡Estoy Bueno!}"/>
              <a:ea typeface="{¡Estoy Bueno!}"/>
              <a:cs typeface="{¡Estoy Bueno!}"/>
              <a:sym typeface="{¡Estoy Bueno!}"/>
            </a:endParaRPr>
          </a:p>
          <a:p>
            <a:pPr algn="ctr">
              <a:lnSpc>
                <a:spcPts val="3368"/>
              </a:lnSpc>
              <a:spcBef>
                <a:spcPct val="0"/>
              </a:spcBef>
            </a:pPr>
            <a:r>
              <a:rPr lang="en-US" sz="2405">
                <a:solidFill>
                  <a:srgbClr val="171813"/>
                </a:solidFill>
                <a:latin typeface="{¡Estoy Bueno!}"/>
                <a:ea typeface="{¡Estoy Bueno!}"/>
                <a:cs typeface="{¡Estoy Bueno!}"/>
                <a:sym typeface="{¡Estoy Bueno!}"/>
              </a:rPr>
              <a:t>Our Neurodivergent Team Learning Support Teachers run academic support to help students find different ways of working that suit them best in a mainstream college environment. </a:t>
            </a:r>
          </a:p>
          <a:p>
            <a:pPr algn="ctr">
              <a:lnSpc>
                <a:spcPts val="3368"/>
              </a:lnSpc>
              <a:spcBef>
                <a:spcPct val="0"/>
              </a:spcBef>
            </a:pPr>
            <a:endParaRPr lang="en-US" sz="2405">
              <a:solidFill>
                <a:srgbClr val="171813"/>
              </a:solidFill>
              <a:latin typeface="{¡Estoy Bueno!}"/>
              <a:ea typeface="{¡Estoy Bueno!}"/>
              <a:cs typeface="{¡Estoy Bueno!}"/>
              <a:sym typeface="{¡Estoy Bueno!}"/>
            </a:endParaRPr>
          </a:p>
          <a:p>
            <a:pPr algn="ctr">
              <a:lnSpc>
                <a:spcPts val="3368"/>
              </a:lnSpc>
              <a:spcBef>
                <a:spcPct val="0"/>
              </a:spcBef>
            </a:pPr>
            <a:r>
              <a:rPr lang="en-US" sz="2405">
                <a:solidFill>
                  <a:srgbClr val="171813"/>
                </a:solidFill>
                <a:latin typeface="{¡Estoy Bueno!}"/>
                <a:ea typeface="{¡Estoy Bueno!}"/>
                <a:cs typeface="{¡Estoy Bueno!}"/>
                <a:sym typeface="{¡Estoy Bueno!}"/>
              </a:rPr>
              <a:t>Support is provided via our Learning Support Hub and additional 1:1 sessions where appropriate.</a:t>
            </a:r>
          </a:p>
          <a:p>
            <a:pPr algn="ctr">
              <a:lnSpc>
                <a:spcPts val="3368"/>
              </a:lnSpc>
              <a:spcBef>
                <a:spcPct val="0"/>
              </a:spcBef>
            </a:pPr>
            <a:endParaRPr lang="en-US" sz="2405">
              <a:solidFill>
                <a:srgbClr val="171813"/>
              </a:solidFill>
              <a:latin typeface="{¡Estoy Bueno!}"/>
              <a:ea typeface="{¡Estoy Bueno!}"/>
              <a:cs typeface="{¡Estoy Bueno!}"/>
              <a:sym typeface="{¡Estoy Bueno!}"/>
            </a:endParaRPr>
          </a:p>
          <a:p>
            <a:pPr algn="ctr">
              <a:lnSpc>
                <a:spcPts val="3368"/>
              </a:lnSpc>
              <a:spcBef>
                <a:spcPct val="0"/>
              </a:spcBef>
            </a:pPr>
            <a:r>
              <a:rPr lang="en-US" sz="2405">
                <a:solidFill>
                  <a:srgbClr val="171813"/>
                </a:solidFill>
                <a:latin typeface="{¡Estoy Bueno!}"/>
                <a:ea typeface="{¡Estoy Bueno!}"/>
                <a:cs typeface="{¡Estoy Bueno!}"/>
                <a:sym typeface="{¡Estoy Bueno!}"/>
              </a:rPr>
              <a:t> As part of the Neurodivergent Team we also offer wellbeing support with a Neurodivergent Mental </a:t>
            </a:r>
          </a:p>
          <a:p>
            <a:pPr algn="ctr">
              <a:lnSpc>
                <a:spcPts val="3368"/>
              </a:lnSpc>
              <a:spcBef>
                <a:spcPct val="0"/>
              </a:spcBef>
            </a:pPr>
            <a:r>
              <a:rPr lang="en-US" sz="2405">
                <a:solidFill>
                  <a:srgbClr val="171813"/>
                </a:solidFill>
                <a:latin typeface="{¡Estoy Bueno!}"/>
                <a:ea typeface="{¡Estoy Bueno!}"/>
                <a:cs typeface="{¡Estoy Bueno!}"/>
                <a:sym typeface="{¡Estoy Bueno!}"/>
              </a:rPr>
              <a:t>Health Coach and Specialist Referral Coordinator.</a:t>
            </a:r>
          </a:p>
          <a:p>
            <a:pPr algn="ctr">
              <a:lnSpc>
                <a:spcPts val="3368"/>
              </a:lnSpc>
              <a:spcBef>
                <a:spcPct val="0"/>
              </a:spcBef>
            </a:pPr>
            <a:endParaRPr lang="en-US" sz="2405">
              <a:solidFill>
                <a:srgbClr val="171813"/>
              </a:solidFill>
              <a:latin typeface="{¡Estoy Bueno!}"/>
              <a:ea typeface="{¡Estoy Bueno!}"/>
              <a:cs typeface="{¡Estoy Bueno!}"/>
              <a:sym typeface="{¡Estoy Bueno!}"/>
            </a:endParaRPr>
          </a:p>
          <a:p>
            <a:pPr algn="ctr">
              <a:lnSpc>
                <a:spcPts val="3368"/>
              </a:lnSpc>
              <a:spcBef>
                <a:spcPct val="0"/>
              </a:spcBef>
            </a:pPr>
            <a:r>
              <a:rPr lang="en-US" sz="2405">
                <a:solidFill>
                  <a:srgbClr val="171813"/>
                </a:solidFill>
                <a:latin typeface="{¡Estoy Bueno!}"/>
                <a:ea typeface="{¡Estoy Bueno!}"/>
                <a:cs typeface="{¡Estoy Bueno!}"/>
                <a:sym typeface="{¡Estoy Bueno!}"/>
              </a:rPr>
              <a:t> Here are some of the ways support is provided: </a:t>
            </a:r>
          </a:p>
          <a:p>
            <a:pPr algn="ctr">
              <a:lnSpc>
                <a:spcPts val="3368"/>
              </a:lnSpc>
              <a:spcBef>
                <a:spcPct val="0"/>
              </a:spcBef>
            </a:pPr>
            <a:endParaRPr lang="en-US" sz="2405">
              <a:solidFill>
                <a:srgbClr val="171813"/>
              </a:solidFill>
              <a:latin typeface="{¡Estoy Bueno!}"/>
              <a:ea typeface="{¡Estoy Bueno!}"/>
              <a:cs typeface="{¡Estoy Bueno!}"/>
              <a:sym typeface="{¡Estoy Bueno!}"/>
            </a:endParaRPr>
          </a:p>
          <a:p>
            <a:pPr marL="519446" lvl="1" indent="-259723" algn="l">
              <a:lnSpc>
                <a:spcPts val="3368"/>
              </a:lnSpc>
              <a:buFont typeface="Arial"/>
              <a:buChar char="•"/>
            </a:pPr>
            <a:r>
              <a:rPr lang="en-US" sz="2405">
                <a:solidFill>
                  <a:srgbClr val="171813"/>
                </a:solidFill>
                <a:latin typeface="{¡Estoy Bueno!}"/>
                <a:ea typeface="{¡Estoy Bueno!}"/>
                <a:cs typeface="{¡Estoy Bueno!}"/>
                <a:sym typeface="{¡Estoy Bueno!}"/>
              </a:rPr>
              <a:t>Support with transition into to college/post-18 pathways. </a:t>
            </a:r>
          </a:p>
          <a:p>
            <a:pPr marL="519446" lvl="1" indent="-259723" algn="l">
              <a:lnSpc>
                <a:spcPts val="3368"/>
              </a:lnSpc>
              <a:buFont typeface="Arial"/>
              <a:buChar char="•"/>
            </a:pPr>
            <a:r>
              <a:rPr lang="en-US" sz="2405">
                <a:solidFill>
                  <a:srgbClr val="171813"/>
                </a:solidFill>
                <a:latin typeface="{¡Estoy Bueno!}"/>
                <a:ea typeface="{¡Estoy Bueno!}"/>
                <a:cs typeface="{¡Estoy Bueno!}"/>
                <a:sym typeface="{¡Estoy Bueno!}"/>
              </a:rPr>
              <a:t>Support and advice with the first steps of getting a diagnosis including navigating the referral routes open to post-16 students and their families. </a:t>
            </a:r>
          </a:p>
          <a:p>
            <a:pPr marL="519446" lvl="1" indent="-259723" algn="l">
              <a:lnSpc>
                <a:spcPts val="3368"/>
              </a:lnSpc>
              <a:buFont typeface="Arial"/>
              <a:buChar char="•"/>
            </a:pPr>
            <a:r>
              <a:rPr lang="en-US" sz="2405">
                <a:solidFill>
                  <a:srgbClr val="171813"/>
                </a:solidFill>
                <a:latin typeface="{¡Estoy Bueno!}"/>
                <a:ea typeface="{¡Estoy Bueno!}"/>
                <a:cs typeface="{¡Estoy Bueno!}"/>
                <a:sym typeface="{¡Estoy Bueno!}"/>
              </a:rPr>
              <a:t>Tailored academic support including independent study strategies, time management and motivation, and revision and exam techniques. </a:t>
            </a:r>
          </a:p>
        </p:txBody>
      </p:sp>
      <p:sp>
        <p:nvSpPr>
          <p:cNvPr id="4" name="Freeform 4"/>
          <p:cNvSpPr/>
          <p:nvPr/>
        </p:nvSpPr>
        <p:spPr>
          <a:xfrm>
            <a:off x="32374" y="9114741"/>
            <a:ext cx="4508688" cy="1172259"/>
          </a:xfrm>
          <a:custGeom>
            <a:avLst/>
            <a:gdLst/>
            <a:ahLst/>
            <a:cxnLst/>
            <a:rect l="l" t="t" r="r" b="b"/>
            <a:pathLst>
              <a:path w="4508688" h="1172259">
                <a:moveTo>
                  <a:pt x="0" y="0"/>
                </a:moveTo>
                <a:lnTo>
                  <a:pt x="4508688" y="0"/>
                </a:lnTo>
                <a:lnTo>
                  <a:pt x="4508688" y="1172259"/>
                </a:lnTo>
                <a:lnTo>
                  <a:pt x="0" y="1172259"/>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263158" y="263524"/>
            <a:ext cx="11876509" cy="977267"/>
          </a:xfrm>
          <a:prstGeom prst="rect">
            <a:avLst/>
          </a:prstGeom>
        </p:spPr>
        <p:txBody>
          <a:bodyPr lIns="0" tIns="0" rIns="0" bIns="0" rtlCol="0" anchor="t">
            <a:spAutoFit/>
          </a:bodyPr>
          <a:lstStyle/>
          <a:p>
            <a:pPr algn="l">
              <a:lnSpc>
                <a:spcPts val="7559"/>
              </a:lnSpc>
            </a:pPr>
            <a:r>
              <a:rPr lang="en-US" sz="5399">
                <a:solidFill>
                  <a:srgbClr val="171813"/>
                </a:solidFill>
                <a:latin typeface="{¡Estoy Bueno!}"/>
                <a:ea typeface="{¡Estoy Bueno!}"/>
                <a:cs typeface="{¡Estoy Bueno!}"/>
                <a:sym typeface="{¡Estoy Bueno!}"/>
              </a:rPr>
              <a:t>The neurodivergent team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0285" y="-466540"/>
            <a:ext cx="4688973" cy="11220081"/>
            <a:chOff x="0" y="0"/>
            <a:chExt cx="1234956" cy="2955083"/>
          </a:xfrm>
        </p:grpSpPr>
        <p:sp>
          <p:nvSpPr>
            <p:cNvPr id="3" name="Freeform 3"/>
            <p:cNvSpPr/>
            <p:nvPr/>
          </p:nvSpPr>
          <p:spPr>
            <a:xfrm>
              <a:off x="0" y="0"/>
              <a:ext cx="1234956" cy="2955083"/>
            </a:xfrm>
            <a:custGeom>
              <a:avLst/>
              <a:gdLst/>
              <a:ahLst/>
              <a:cxnLst/>
              <a:rect l="l" t="t" r="r" b="b"/>
              <a:pathLst>
                <a:path w="1234956" h="2955083">
                  <a:moveTo>
                    <a:pt x="84206" y="0"/>
                  </a:moveTo>
                  <a:lnTo>
                    <a:pt x="1150750" y="0"/>
                  </a:lnTo>
                  <a:cubicBezTo>
                    <a:pt x="1197256" y="0"/>
                    <a:pt x="1234956" y="37700"/>
                    <a:pt x="1234956" y="84206"/>
                  </a:cubicBezTo>
                  <a:lnTo>
                    <a:pt x="1234956" y="2870877"/>
                  </a:lnTo>
                  <a:cubicBezTo>
                    <a:pt x="1234956" y="2917383"/>
                    <a:pt x="1197256" y="2955083"/>
                    <a:pt x="1150750" y="2955083"/>
                  </a:cubicBezTo>
                  <a:lnTo>
                    <a:pt x="84206" y="2955083"/>
                  </a:lnTo>
                  <a:cubicBezTo>
                    <a:pt x="37700" y="2955083"/>
                    <a:pt x="0" y="2917383"/>
                    <a:pt x="0" y="2870877"/>
                  </a:cubicBezTo>
                  <a:lnTo>
                    <a:pt x="0" y="84206"/>
                  </a:lnTo>
                  <a:cubicBezTo>
                    <a:pt x="0" y="37700"/>
                    <a:pt x="37700" y="0"/>
                    <a:pt x="84206" y="0"/>
                  </a:cubicBezTo>
                  <a:close/>
                </a:path>
              </a:pathLst>
            </a:custGeom>
            <a:solidFill>
              <a:srgbClr val="00AFA9"/>
            </a:solidFill>
          </p:spPr>
          <p:txBody>
            <a:bodyPr/>
            <a:lstStyle/>
            <a:p>
              <a:endParaRPr lang="en-GB"/>
            </a:p>
          </p:txBody>
        </p:sp>
        <p:sp>
          <p:nvSpPr>
            <p:cNvPr id="4" name="TextBox 4"/>
            <p:cNvSpPr txBox="1"/>
            <p:nvPr/>
          </p:nvSpPr>
          <p:spPr>
            <a:xfrm>
              <a:off x="0" y="-133350"/>
              <a:ext cx="1234956" cy="3088433"/>
            </a:xfrm>
            <a:prstGeom prst="rect">
              <a:avLst/>
            </a:prstGeom>
          </p:spPr>
          <p:txBody>
            <a:bodyPr lIns="50800" tIns="50800" rIns="50800" bIns="50800" rtlCol="0" anchor="ctr"/>
            <a:lstStyle/>
            <a:p>
              <a:pPr algn="ctr">
                <a:lnSpc>
                  <a:spcPts val="5459"/>
                </a:lnSpc>
              </a:pPr>
              <a:r>
                <a:rPr lang="en-US" sz="3899">
                  <a:solidFill>
                    <a:srgbClr val="425363"/>
                  </a:solidFill>
                  <a:latin typeface="{¡Estoy Bueno!}"/>
                  <a:ea typeface="{¡Estoy Bueno!}"/>
                  <a:cs typeface="{¡Estoy Bueno!}"/>
                  <a:sym typeface="{¡Estoy Bueno!}"/>
                </a:rPr>
                <a:t> medical and      Physical health needs</a:t>
              </a:r>
            </a:p>
          </p:txBody>
        </p:sp>
      </p:grpSp>
      <p:grpSp>
        <p:nvGrpSpPr>
          <p:cNvPr id="5" name="Group 5"/>
          <p:cNvGrpSpPr/>
          <p:nvPr/>
        </p:nvGrpSpPr>
        <p:grpSpPr>
          <a:xfrm>
            <a:off x="1674643" y="7511905"/>
            <a:ext cx="17296643" cy="3086100"/>
            <a:chOff x="0" y="0"/>
            <a:chExt cx="4555494" cy="812800"/>
          </a:xfrm>
        </p:grpSpPr>
        <p:sp>
          <p:nvSpPr>
            <p:cNvPr id="6" name="Freeform 6"/>
            <p:cNvSpPr/>
            <p:nvPr/>
          </p:nvSpPr>
          <p:spPr>
            <a:xfrm>
              <a:off x="0" y="0"/>
              <a:ext cx="4555494" cy="812800"/>
            </a:xfrm>
            <a:custGeom>
              <a:avLst/>
              <a:gdLst/>
              <a:ahLst/>
              <a:cxnLst/>
              <a:rect l="l" t="t" r="r" b="b"/>
              <a:pathLst>
                <a:path w="4555494" h="812800">
                  <a:moveTo>
                    <a:pt x="22827" y="0"/>
                  </a:moveTo>
                  <a:lnTo>
                    <a:pt x="4532667" y="0"/>
                  </a:lnTo>
                  <a:cubicBezTo>
                    <a:pt x="4545274" y="0"/>
                    <a:pt x="4555494" y="10220"/>
                    <a:pt x="4555494" y="22827"/>
                  </a:cubicBezTo>
                  <a:lnTo>
                    <a:pt x="4555494" y="789973"/>
                  </a:lnTo>
                  <a:cubicBezTo>
                    <a:pt x="4555494" y="802580"/>
                    <a:pt x="4545274" y="812800"/>
                    <a:pt x="4532667" y="812800"/>
                  </a:cubicBezTo>
                  <a:lnTo>
                    <a:pt x="22827" y="812800"/>
                  </a:lnTo>
                  <a:cubicBezTo>
                    <a:pt x="10220" y="812800"/>
                    <a:pt x="0" y="802580"/>
                    <a:pt x="0" y="789973"/>
                  </a:cubicBezTo>
                  <a:lnTo>
                    <a:pt x="0" y="22827"/>
                  </a:lnTo>
                  <a:cubicBezTo>
                    <a:pt x="0" y="10220"/>
                    <a:pt x="10220" y="0"/>
                    <a:pt x="22827" y="0"/>
                  </a:cubicBezTo>
                  <a:close/>
                </a:path>
              </a:pathLst>
            </a:custGeom>
            <a:solidFill>
              <a:srgbClr val="00AFA9"/>
            </a:solidFill>
          </p:spPr>
          <p:txBody>
            <a:bodyPr/>
            <a:lstStyle/>
            <a:p>
              <a:endParaRPr lang="en-GB"/>
            </a:p>
          </p:txBody>
        </p:sp>
        <p:sp>
          <p:nvSpPr>
            <p:cNvPr id="7" name="TextBox 7"/>
            <p:cNvSpPr txBox="1"/>
            <p:nvPr/>
          </p:nvSpPr>
          <p:spPr>
            <a:xfrm>
              <a:off x="0" y="-47625"/>
              <a:ext cx="4555494" cy="8604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215317" y="584123"/>
            <a:ext cx="12259285" cy="6420485"/>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Estoy Bueno!}"/>
                <a:ea typeface="{¡Estoy Bueno!}"/>
                <a:cs typeface="{¡Estoy Bueno!}"/>
                <a:sym typeface="{¡Estoy Bueno!}"/>
              </a:rPr>
              <a:t>We’ll meet with you to talk about the support you might need day to day. This could include things like lift passes, a Personal Emergency Evacuation Plan (PEEP), storing medication, or exam access arrangements.</a:t>
            </a:r>
          </a:p>
          <a:p>
            <a:pPr algn="ctr">
              <a:lnSpc>
                <a:spcPts val="3639"/>
              </a:lnSpc>
              <a:spcBef>
                <a:spcPct val="0"/>
              </a:spcBef>
            </a:pPr>
            <a:endParaRPr lang="en-US" sz="2599">
              <a:solidFill>
                <a:srgbClr val="000000"/>
              </a:solidFill>
              <a:latin typeface="{¡Estoy Bueno!}"/>
              <a:ea typeface="{¡Estoy Bueno!}"/>
              <a:cs typeface="{¡Estoy Bueno!}"/>
              <a:sym typeface="{¡Estoy Bueno!}"/>
            </a:endParaRPr>
          </a:p>
          <a:p>
            <a:pPr algn="ctr">
              <a:lnSpc>
                <a:spcPts val="3639"/>
              </a:lnSpc>
              <a:spcBef>
                <a:spcPct val="0"/>
              </a:spcBef>
            </a:pPr>
            <a:r>
              <a:rPr lang="en-US" sz="2599">
                <a:solidFill>
                  <a:srgbClr val="000000"/>
                </a:solidFill>
                <a:latin typeface="{¡Estoy Bueno!}"/>
                <a:ea typeface="{¡Estoy Bueno!}"/>
                <a:cs typeface="{¡Estoy Bueno!}"/>
                <a:sym typeface="{¡Estoy Bueno!}"/>
              </a:rPr>
              <a:t>With your agreement, we can also let your teachers know about any difficulties you experience and the best ways to support you in lessons.</a:t>
            </a:r>
          </a:p>
          <a:p>
            <a:pPr algn="ctr">
              <a:lnSpc>
                <a:spcPts val="3639"/>
              </a:lnSpc>
              <a:spcBef>
                <a:spcPct val="0"/>
              </a:spcBef>
            </a:pPr>
            <a:endParaRPr lang="en-US" sz="2599">
              <a:solidFill>
                <a:srgbClr val="000000"/>
              </a:solidFill>
              <a:latin typeface="{¡Estoy Bueno!}"/>
              <a:ea typeface="{¡Estoy Bueno!}"/>
              <a:cs typeface="{¡Estoy Bueno!}"/>
              <a:sym typeface="{¡Estoy Bueno!}"/>
            </a:endParaRPr>
          </a:p>
          <a:p>
            <a:pPr algn="ctr">
              <a:lnSpc>
                <a:spcPts val="3639"/>
              </a:lnSpc>
              <a:spcBef>
                <a:spcPct val="0"/>
              </a:spcBef>
            </a:pPr>
            <a:endParaRPr lang="en-US" sz="2599">
              <a:solidFill>
                <a:srgbClr val="000000"/>
              </a:solidFill>
              <a:latin typeface="{¡Estoy Bueno!}"/>
              <a:ea typeface="{¡Estoy Bueno!}"/>
              <a:cs typeface="{¡Estoy Bueno!}"/>
              <a:sym typeface="{¡Estoy Bueno!}"/>
            </a:endParaRPr>
          </a:p>
          <a:p>
            <a:pPr algn="ctr">
              <a:lnSpc>
                <a:spcPts val="3639"/>
              </a:lnSpc>
              <a:spcBef>
                <a:spcPct val="0"/>
              </a:spcBef>
            </a:pPr>
            <a:r>
              <a:rPr lang="en-US" sz="2599">
                <a:solidFill>
                  <a:srgbClr val="000000"/>
                </a:solidFill>
                <a:latin typeface="{¡Estoy Bueno!}"/>
                <a:ea typeface="{¡Estoy Bueno!}"/>
                <a:cs typeface="{¡Estoy Bueno!}"/>
                <a:sym typeface="{¡Estoy Bueno!}"/>
              </a:rPr>
              <a:t>If you have a visual or hearing impairment, we’ll discuss any specific support you need. We’re happy to work alongside any specialists already supporting you (and your family), such as BSL interpreters or assistive technology services, to make sure you have the right support in place at Bilborough.</a:t>
            </a:r>
          </a:p>
        </p:txBody>
      </p:sp>
      <p:sp>
        <p:nvSpPr>
          <p:cNvPr id="9" name="Freeform 9"/>
          <p:cNvSpPr/>
          <p:nvPr/>
        </p:nvSpPr>
        <p:spPr>
          <a:xfrm>
            <a:off x="0" y="9114741"/>
            <a:ext cx="4508688" cy="1172259"/>
          </a:xfrm>
          <a:custGeom>
            <a:avLst/>
            <a:gdLst/>
            <a:ahLst/>
            <a:cxnLst/>
            <a:rect l="l" t="t" r="r" b="b"/>
            <a:pathLst>
              <a:path w="4508688" h="1172259">
                <a:moveTo>
                  <a:pt x="0" y="0"/>
                </a:moveTo>
                <a:lnTo>
                  <a:pt x="4508688" y="0"/>
                </a:lnTo>
                <a:lnTo>
                  <a:pt x="4508688" y="1172259"/>
                </a:lnTo>
                <a:lnTo>
                  <a:pt x="0" y="1172259"/>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25363"/>
        </a:solidFill>
        <a:effectLst/>
      </p:bgPr>
    </p:bg>
    <p:spTree>
      <p:nvGrpSpPr>
        <p:cNvPr id="1" name=""/>
        <p:cNvGrpSpPr/>
        <p:nvPr/>
      </p:nvGrpSpPr>
      <p:grpSpPr>
        <a:xfrm>
          <a:off x="0" y="0"/>
          <a:ext cx="0" cy="0"/>
          <a:chOff x="0" y="0"/>
          <a:chExt cx="0" cy="0"/>
        </a:xfrm>
      </p:grpSpPr>
      <p:sp>
        <p:nvSpPr>
          <p:cNvPr id="2" name="Freeform 2"/>
          <p:cNvSpPr/>
          <p:nvPr/>
        </p:nvSpPr>
        <p:spPr>
          <a:xfrm>
            <a:off x="1706853" y="386824"/>
            <a:ext cx="14874295" cy="9513351"/>
          </a:xfrm>
          <a:custGeom>
            <a:avLst/>
            <a:gdLst/>
            <a:ahLst/>
            <a:cxnLst/>
            <a:rect l="l" t="t" r="r" b="b"/>
            <a:pathLst>
              <a:path w="14874295" h="9513351">
                <a:moveTo>
                  <a:pt x="0" y="0"/>
                </a:moveTo>
                <a:lnTo>
                  <a:pt x="14874294" y="0"/>
                </a:lnTo>
                <a:lnTo>
                  <a:pt x="14874294" y="9513352"/>
                </a:lnTo>
                <a:lnTo>
                  <a:pt x="0" y="95133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3456933" y="2973834"/>
            <a:ext cx="11374135" cy="5116832"/>
          </a:xfrm>
          <a:prstGeom prst="rect">
            <a:avLst/>
          </a:prstGeom>
        </p:spPr>
        <p:txBody>
          <a:bodyPr lIns="0" tIns="0" rIns="0" bIns="0" rtlCol="0" anchor="t">
            <a:spAutoFit/>
          </a:bodyPr>
          <a:lstStyle/>
          <a:p>
            <a:pPr algn="ctr">
              <a:lnSpc>
                <a:spcPts val="6719"/>
              </a:lnSpc>
              <a:spcBef>
                <a:spcPct val="0"/>
              </a:spcBef>
            </a:pPr>
            <a:r>
              <a:rPr lang="en-US" sz="4799">
                <a:solidFill>
                  <a:srgbClr val="000000"/>
                </a:solidFill>
                <a:latin typeface="{¡Estoy Bueno!}"/>
                <a:ea typeface="{¡Estoy Bueno!}"/>
                <a:cs typeface="{¡Estoy Bueno!}"/>
                <a:sym typeface="{¡Estoy Bueno!}"/>
              </a:rPr>
              <a:t>Learning.support@bilborough.ac.uk </a:t>
            </a:r>
          </a:p>
          <a:p>
            <a:pPr algn="ctr">
              <a:lnSpc>
                <a:spcPts val="6719"/>
              </a:lnSpc>
              <a:spcBef>
                <a:spcPct val="0"/>
              </a:spcBef>
            </a:pPr>
            <a:endParaRPr lang="en-US" sz="4799">
              <a:solidFill>
                <a:srgbClr val="000000"/>
              </a:solidFill>
              <a:latin typeface="{¡Estoy Bueno!}"/>
              <a:ea typeface="{¡Estoy Bueno!}"/>
              <a:cs typeface="{¡Estoy Bueno!}"/>
              <a:sym typeface="{¡Estoy Bueno!}"/>
            </a:endParaRPr>
          </a:p>
          <a:p>
            <a:pPr algn="ctr">
              <a:lnSpc>
                <a:spcPts val="6719"/>
              </a:lnSpc>
              <a:spcBef>
                <a:spcPct val="0"/>
              </a:spcBef>
            </a:pPr>
            <a:r>
              <a:rPr lang="en-US" sz="4799">
                <a:solidFill>
                  <a:srgbClr val="000000"/>
                </a:solidFill>
                <a:latin typeface="{¡Estoy Bueno!}"/>
                <a:ea typeface="{¡Estoy Bueno!}"/>
                <a:cs typeface="{¡Estoy Bueno!}"/>
                <a:sym typeface="{¡Estoy Bueno!}"/>
              </a:rPr>
              <a:t>To share exam access documentation from a previous school: </a:t>
            </a:r>
          </a:p>
          <a:p>
            <a:pPr algn="ctr">
              <a:lnSpc>
                <a:spcPts val="6719"/>
              </a:lnSpc>
              <a:spcBef>
                <a:spcPct val="0"/>
              </a:spcBef>
            </a:pPr>
            <a:r>
              <a:rPr lang="en-US" sz="4799">
                <a:solidFill>
                  <a:srgbClr val="000000"/>
                </a:solidFill>
                <a:latin typeface="{¡Estoy Bueno!}"/>
                <a:ea typeface="{¡Estoy Bueno!}"/>
                <a:cs typeface="{¡Estoy Bueno!}"/>
                <a:sym typeface="{¡Estoy Bueno!}"/>
              </a:rPr>
              <a:t>eaa@bilborough.ac.uk </a:t>
            </a:r>
          </a:p>
        </p:txBody>
      </p:sp>
      <p:sp>
        <p:nvSpPr>
          <p:cNvPr id="4" name="Freeform 4"/>
          <p:cNvSpPr/>
          <p:nvPr/>
        </p:nvSpPr>
        <p:spPr>
          <a:xfrm>
            <a:off x="13742546" y="772719"/>
            <a:ext cx="2177043" cy="1940289"/>
          </a:xfrm>
          <a:custGeom>
            <a:avLst/>
            <a:gdLst/>
            <a:ahLst/>
            <a:cxnLst/>
            <a:rect l="l" t="t" r="r" b="b"/>
            <a:pathLst>
              <a:path w="2177043" h="1940289">
                <a:moveTo>
                  <a:pt x="0" y="0"/>
                </a:moveTo>
                <a:lnTo>
                  <a:pt x="2177043" y="0"/>
                </a:lnTo>
                <a:lnTo>
                  <a:pt x="2177043" y="1940289"/>
                </a:lnTo>
                <a:lnTo>
                  <a:pt x="0" y="19402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0" y="9146887"/>
            <a:ext cx="4076179" cy="1140113"/>
          </a:xfrm>
          <a:custGeom>
            <a:avLst/>
            <a:gdLst/>
            <a:ahLst/>
            <a:cxnLst/>
            <a:rect l="l" t="t" r="r" b="b"/>
            <a:pathLst>
              <a:path w="4076179" h="1140113">
                <a:moveTo>
                  <a:pt x="0" y="0"/>
                </a:moveTo>
                <a:lnTo>
                  <a:pt x="4076179" y="0"/>
                </a:lnTo>
                <a:lnTo>
                  <a:pt x="4076179" y="1140113"/>
                </a:lnTo>
                <a:lnTo>
                  <a:pt x="0" y="1140113"/>
                </a:lnTo>
                <a:lnTo>
                  <a:pt x="0" y="0"/>
                </a:lnTo>
                <a:close/>
              </a:path>
            </a:pathLst>
          </a:custGeom>
          <a:blipFill>
            <a:blip r:embed="rId6"/>
            <a:stretch>
              <a:fillRect/>
            </a:stretch>
          </a:blipFill>
        </p:spPr>
        <p:txBody>
          <a:bodyPr/>
          <a:lstStyle/>
          <a:p>
            <a:endParaRPr lang="en-GB"/>
          </a:p>
        </p:txBody>
      </p:sp>
      <p:sp>
        <p:nvSpPr>
          <p:cNvPr id="6" name="TextBox 6"/>
          <p:cNvSpPr txBox="1"/>
          <p:nvPr/>
        </p:nvSpPr>
        <p:spPr>
          <a:xfrm>
            <a:off x="7017603" y="1056045"/>
            <a:ext cx="4252794" cy="878207"/>
          </a:xfrm>
          <a:prstGeom prst="rect">
            <a:avLst/>
          </a:prstGeom>
        </p:spPr>
        <p:txBody>
          <a:bodyPr lIns="0" tIns="0" rIns="0" bIns="0" rtlCol="0" anchor="t">
            <a:spAutoFit/>
          </a:bodyPr>
          <a:lstStyle/>
          <a:p>
            <a:pPr algn="ctr">
              <a:lnSpc>
                <a:spcPts val="6719"/>
              </a:lnSpc>
            </a:pPr>
            <a:r>
              <a:rPr lang="en-US" sz="4799">
                <a:solidFill>
                  <a:srgbClr val="000000"/>
                </a:solidFill>
                <a:latin typeface="{¡Estoy Bueno!}"/>
                <a:ea typeface="{¡Estoy Bueno!}"/>
                <a:cs typeface="{¡Estoy Bueno!}"/>
                <a:sym typeface="{¡Estoy Bueno!}"/>
              </a:rPr>
              <a:t>key contacts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898</Words>
  <Application>Microsoft Office PowerPoint</Application>
  <PresentationFormat>Custom</PresentationFormat>
  <Paragraphs>67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{¡Estoy Bueno!}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support summary for website</dc:title>
  <dc:creator>Nicola Kirby</dc:creator>
  <cp:lastModifiedBy>Nicola Kirby</cp:lastModifiedBy>
  <cp:revision>3</cp:revision>
  <dcterms:created xsi:type="dcterms:W3CDTF">2006-08-16T00:00:00Z</dcterms:created>
  <dcterms:modified xsi:type="dcterms:W3CDTF">2026-03-25T09:39:22Z</dcterms:modified>
  <dc:identifier>DAHBAM2OmNc</dc:identifier>
</cp:coreProperties>
</file>