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4" autoAdjust="0"/>
    <p:restoredTop sz="94660"/>
  </p:normalViewPr>
  <p:slideViewPr>
    <p:cSldViewPr snapToGrid="0">
      <p:cViewPr varScale="1">
        <p:scale>
          <a:sx n="85" d="100"/>
          <a:sy n="85" d="100"/>
        </p:scale>
        <p:origin x="3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7A7EB-F880-4F97-B059-D875E8B26F2B}" type="datetimeFigureOut">
              <a:rPr lang="en-GB" smtClean="0"/>
              <a:t>16/07/2021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EC198-AB4A-4907-803F-9DED84F98167}" type="slidenum">
              <a:rPr lang="en-GB" smtClean="0"/>
              <a:t>‹#›</a:t>
            </a:fld>
            <a:endParaRPr lang="en-GB"/>
          </a:p>
        </p:txBody>
      </p:sp>
    </p:spTree>
    <p:extLst>
      <p:ext uri="{BB962C8B-B14F-4D97-AF65-F5344CB8AC3E}">
        <p14:creationId xmlns:p14="http://schemas.microsoft.com/office/powerpoint/2010/main" val="413026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direct students to first page inside Taster session booklet for further breakdown of each Unit and assessment arrangements. Make point 50% controlled assessment and 50% examinations. They can also search </a:t>
            </a:r>
            <a:r>
              <a:rPr lang="en-US" dirty="0" err="1"/>
              <a:t>Eduqas</a:t>
            </a:r>
            <a:r>
              <a:rPr lang="en-US" dirty="0"/>
              <a:t> Criminology Level III of KS5 for spec. Units 1 &amp; 2 = Cert. + Units 3 &amp; 4 = Diploma. Session designed not to entice students but give them a very valid experience of what it is like to study Crim @ </a:t>
            </a:r>
            <a:r>
              <a:rPr lang="en-US" dirty="0" err="1"/>
              <a:t>Bilborough</a:t>
            </a:r>
            <a:r>
              <a:rPr lang="en-US" dirty="0"/>
              <a:t>. </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2</a:t>
            </a:fld>
            <a:endParaRPr lang="en-GB"/>
          </a:p>
        </p:txBody>
      </p:sp>
    </p:spTree>
    <p:extLst>
      <p:ext uri="{BB962C8B-B14F-4D97-AF65-F5344CB8AC3E}">
        <p14:creationId xmlns:p14="http://schemas.microsoft.com/office/powerpoint/2010/main" val="203236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Multi-disciplinary course, biology, psychology, sociology, law…</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3</a:t>
            </a:fld>
            <a:endParaRPr lang="en-GB"/>
          </a:p>
        </p:txBody>
      </p:sp>
    </p:spTree>
    <p:extLst>
      <p:ext uri="{BB962C8B-B14F-4D97-AF65-F5344CB8AC3E}">
        <p14:creationId xmlns:p14="http://schemas.microsoft.com/office/powerpoint/2010/main" val="99504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apply different theories (biological, individualistic (psych) and sociological) to attempt to explain Jordan’s </a:t>
            </a:r>
            <a:r>
              <a:rPr lang="en-US" dirty="0" err="1"/>
              <a:t>ealr</a:t>
            </a:r>
            <a:r>
              <a:rPr lang="en-US" dirty="0"/>
              <a:t> criminal behaviour.</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4</a:t>
            </a:fld>
            <a:endParaRPr lang="en-GB"/>
          </a:p>
        </p:txBody>
      </p:sp>
    </p:spTree>
    <p:extLst>
      <p:ext uri="{BB962C8B-B14F-4D97-AF65-F5344CB8AC3E}">
        <p14:creationId xmlns:p14="http://schemas.microsoft.com/office/powerpoint/2010/main" val="820130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to accompany reading theory from the booklet</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5</a:t>
            </a:fld>
            <a:endParaRPr lang="en-GB"/>
          </a:p>
        </p:txBody>
      </p:sp>
    </p:spTree>
    <p:extLst>
      <p:ext uri="{BB962C8B-B14F-4D97-AF65-F5344CB8AC3E}">
        <p14:creationId xmlns:p14="http://schemas.microsoft.com/office/powerpoint/2010/main" val="127603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to accompany reading theory from the booklet</a:t>
            </a:r>
            <a:endParaRPr lang="en-GB" dirty="0"/>
          </a:p>
          <a:p>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6</a:t>
            </a:fld>
            <a:endParaRPr lang="en-GB"/>
          </a:p>
        </p:txBody>
      </p:sp>
    </p:spTree>
    <p:extLst>
      <p:ext uri="{BB962C8B-B14F-4D97-AF65-F5344CB8AC3E}">
        <p14:creationId xmlns:p14="http://schemas.microsoft.com/office/powerpoint/2010/main" val="249940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to accompany reading theory from the booklet</a:t>
            </a:r>
            <a:endParaRPr lang="en-GB" dirty="0"/>
          </a:p>
          <a:p>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7</a:t>
            </a:fld>
            <a:endParaRPr lang="en-GB"/>
          </a:p>
        </p:txBody>
      </p:sp>
    </p:spTree>
    <p:extLst>
      <p:ext uri="{BB962C8B-B14F-4D97-AF65-F5344CB8AC3E}">
        <p14:creationId xmlns:p14="http://schemas.microsoft.com/office/powerpoint/2010/main" val="167152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worry if you found them all flawed. There are lots of other!</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8</a:t>
            </a:fld>
            <a:endParaRPr lang="en-GB"/>
          </a:p>
        </p:txBody>
      </p:sp>
    </p:spTree>
    <p:extLst>
      <p:ext uri="{BB962C8B-B14F-4D97-AF65-F5344CB8AC3E}">
        <p14:creationId xmlns:p14="http://schemas.microsoft.com/office/powerpoint/2010/main" val="62473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looking for cut and paste – rather a summary of evidence of the influence of the right realists on Conservative governments.</a:t>
            </a:r>
            <a:endParaRPr lang="en-GB" dirty="0"/>
          </a:p>
        </p:txBody>
      </p:sp>
      <p:sp>
        <p:nvSpPr>
          <p:cNvPr id="4" name="Slide Number Placeholder 3"/>
          <p:cNvSpPr>
            <a:spLocks noGrp="1"/>
          </p:cNvSpPr>
          <p:nvPr>
            <p:ph type="sldNum" sz="quarter" idx="5"/>
          </p:nvPr>
        </p:nvSpPr>
        <p:spPr/>
        <p:txBody>
          <a:bodyPr/>
          <a:lstStyle/>
          <a:p>
            <a:fld id="{026EC198-AB4A-4907-803F-9DED84F98167}" type="slidenum">
              <a:rPr lang="en-GB" smtClean="0"/>
              <a:t>9</a:t>
            </a:fld>
            <a:endParaRPr lang="en-GB"/>
          </a:p>
        </p:txBody>
      </p:sp>
    </p:spTree>
    <p:extLst>
      <p:ext uri="{BB962C8B-B14F-4D97-AF65-F5344CB8AC3E}">
        <p14:creationId xmlns:p14="http://schemas.microsoft.com/office/powerpoint/2010/main" val="405907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BAA0-7376-40B5-8778-8414D46E4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B64AB5-34B8-4973-BC90-BE553A45DF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5A0D27-F794-43A0-A8EE-6665B169A879}"/>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1E171FAE-8BC4-4D67-B2B1-128736B52F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AD536C-04B4-4DF3-AF89-EE8DA9B11AE7}"/>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316953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A666-9907-48CA-95C0-60F699F1D7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C62C57-6471-4DDA-AD21-E99FCCC16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B0E94-19A3-44BE-8B73-5AAB130762F2}"/>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DAE7984E-18FA-4A17-B597-12B782D2C5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6E0E6F-9D99-45DF-BF37-5EFAAE13AD41}"/>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64016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D5D4EF-7F1D-4EF8-AC98-7B78CE2829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EC99FC-2D3A-4BFD-A5FC-D3F756D706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5EAB28-05BB-40C4-89BC-FCD0107814E8}"/>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253B4900-0D75-45F4-A46E-114D5B6E9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03C62-8437-4983-BE28-0B2C747A091B}"/>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404655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D50E-35FF-4B5F-84C5-35C81462B9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269320-6C71-4360-89D3-A8F40441E9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B34117-7368-47F4-B7E3-E80EA6D36F5F}"/>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099E0F36-67D2-4124-88C2-374A2CCD2A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557871-92A0-4893-8841-DF3496EDD48F}"/>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26595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2FFE-EB2D-4694-8ABF-D93D141E2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E77C2B-34DD-4DAE-AD05-EBE982F6F9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B34D-670A-49AD-BADC-53FE20DFEDB0}"/>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7A91D889-A736-44EE-BC59-653632AE53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471A30-757A-4DE5-82E5-6ADC2CDEC91B}"/>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179063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8CE1-A8BF-4AF3-85D6-BB418F0BC6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4C4441-E321-49FB-9B58-818E04DE0A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4A2087-89E5-4AE6-B67E-741E025B7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510CEA-6C73-464B-97F1-D536218C5921}"/>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6" name="Footer Placeholder 5">
            <a:extLst>
              <a:ext uri="{FF2B5EF4-FFF2-40B4-BE49-F238E27FC236}">
                <a16:creationId xmlns:a16="http://schemas.microsoft.com/office/drawing/2014/main" id="{5441EBC7-8893-475D-822E-CC94D62F08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650ED8-80C3-4D33-9342-536DC31B3529}"/>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278652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F8AD-66AB-48D9-8527-5EF83840CC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7E7C66-1171-423A-B0A2-9864258F2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01B7A-19CA-4248-B26F-81238183F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9C4746-24B5-476A-8DDF-7896BA665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AB5E3E-E924-4E45-B394-899EDAEE0B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61953C-FC88-4DF8-81B9-E53413882A00}"/>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8" name="Footer Placeholder 7">
            <a:extLst>
              <a:ext uri="{FF2B5EF4-FFF2-40B4-BE49-F238E27FC236}">
                <a16:creationId xmlns:a16="http://schemas.microsoft.com/office/drawing/2014/main" id="{D1055C2A-9A26-4248-B261-4F7418BE2A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564617-4A73-4754-A923-23106991F149}"/>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97394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D52A-2B78-4DF2-86C9-79C4560BB7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9E3DE7-CC22-470E-BFED-5C09198C96F1}"/>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4" name="Footer Placeholder 3">
            <a:extLst>
              <a:ext uri="{FF2B5EF4-FFF2-40B4-BE49-F238E27FC236}">
                <a16:creationId xmlns:a16="http://schemas.microsoft.com/office/drawing/2014/main" id="{31F4A906-2EC4-46ED-BE2E-03DC6EB7A5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562F27-8363-4460-ADC8-70BD51B74697}"/>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116432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4BA7B-7626-4B37-A2AD-B6D952F46242}"/>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3" name="Footer Placeholder 2">
            <a:extLst>
              <a:ext uri="{FF2B5EF4-FFF2-40B4-BE49-F238E27FC236}">
                <a16:creationId xmlns:a16="http://schemas.microsoft.com/office/drawing/2014/main" id="{42AB7DF4-8E9B-4CDC-A810-B3BA35A183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B4F017-D782-49C6-AEF8-D2F8F0A0F01E}"/>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87437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938D-AE26-484A-B230-1A3D933F5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76B104-5409-4A41-90BE-28C6A39491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1D2AE3-48CD-43DB-BF29-7EE03AF4A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0F1B5-1A39-4752-AD57-899B1D0E8B00}"/>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6" name="Footer Placeholder 5">
            <a:extLst>
              <a:ext uri="{FF2B5EF4-FFF2-40B4-BE49-F238E27FC236}">
                <a16:creationId xmlns:a16="http://schemas.microsoft.com/office/drawing/2014/main" id="{5EC5C628-2981-4C83-A9D2-A44B3B772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94F3FD-0920-42F3-9B9C-A1602AAEE8B4}"/>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1797519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5A76-76A9-4F26-B3D1-1DE95A4FE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B01DA3-9CE3-4C4B-A692-BA1D22ABB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A66205-305B-4390-BB9F-EB4D900B7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8C5E3-4045-4BAF-9478-D7AA644F77EB}"/>
              </a:ext>
            </a:extLst>
          </p:cNvPr>
          <p:cNvSpPr>
            <a:spLocks noGrp="1"/>
          </p:cNvSpPr>
          <p:nvPr>
            <p:ph type="dt" sz="half" idx="10"/>
          </p:nvPr>
        </p:nvSpPr>
        <p:spPr/>
        <p:txBody>
          <a:bodyPr/>
          <a:lstStyle/>
          <a:p>
            <a:fld id="{EB970D29-82B8-4B92-982B-C725C8C560C1}" type="datetimeFigureOut">
              <a:rPr lang="en-GB" smtClean="0"/>
              <a:t>16/07/2021</a:t>
            </a:fld>
            <a:endParaRPr lang="en-GB"/>
          </a:p>
        </p:txBody>
      </p:sp>
      <p:sp>
        <p:nvSpPr>
          <p:cNvPr id="6" name="Footer Placeholder 5">
            <a:extLst>
              <a:ext uri="{FF2B5EF4-FFF2-40B4-BE49-F238E27FC236}">
                <a16:creationId xmlns:a16="http://schemas.microsoft.com/office/drawing/2014/main" id="{45A90895-68EE-4995-A212-153753A19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EEDEE8-FE4F-4889-A51E-D568388158C5}"/>
              </a:ext>
            </a:extLst>
          </p:cNvPr>
          <p:cNvSpPr>
            <a:spLocks noGrp="1"/>
          </p:cNvSpPr>
          <p:nvPr>
            <p:ph type="sldNum" sz="quarter" idx="12"/>
          </p:nvPr>
        </p:nvSpPr>
        <p:spPr/>
        <p:txBody>
          <a:bodyPr/>
          <a:lstStyle/>
          <a:p>
            <a:fld id="{204CCB47-7E02-43D9-8FF7-5DF825EE67C7}" type="slidenum">
              <a:rPr lang="en-GB" smtClean="0"/>
              <a:t>‹#›</a:t>
            </a:fld>
            <a:endParaRPr lang="en-GB"/>
          </a:p>
        </p:txBody>
      </p:sp>
    </p:spTree>
    <p:extLst>
      <p:ext uri="{BB962C8B-B14F-4D97-AF65-F5344CB8AC3E}">
        <p14:creationId xmlns:p14="http://schemas.microsoft.com/office/powerpoint/2010/main" val="152141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9D80A-B1F5-4CC6-BF06-202E62CA0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07D03F-1B2A-4F15-A03B-7A29759B1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5F607-46D8-4C38-A06E-65D3FD534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70D29-82B8-4B92-982B-C725C8C560C1}" type="datetimeFigureOut">
              <a:rPr lang="en-GB" smtClean="0"/>
              <a:t>16/07/2021</a:t>
            </a:fld>
            <a:endParaRPr lang="en-GB"/>
          </a:p>
        </p:txBody>
      </p:sp>
      <p:sp>
        <p:nvSpPr>
          <p:cNvPr id="5" name="Footer Placeholder 4">
            <a:extLst>
              <a:ext uri="{FF2B5EF4-FFF2-40B4-BE49-F238E27FC236}">
                <a16:creationId xmlns:a16="http://schemas.microsoft.com/office/drawing/2014/main" id="{67F93387-033D-4C24-9FE6-495524710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1067FF-A579-4748-BC4C-AAFDA9D7D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CCB47-7E02-43D9-8FF7-5DF825EE67C7}" type="slidenum">
              <a:rPr lang="en-GB" smtClean="0"/>
              <a:t>‹#›</a:t>
            </a:fld>
            <a:endParaRPr lang="en-GB"/>
          </a:p>
        </p:txBody>
      </p:sp>
    </p:spTree>
    <p:extLst>
      <p:ext uri="{BB962C8B-B14F-4D97-AF65-F5344CB8AC3E}">
        <p14:creationId xmlns:p14="http://schemas.microsoft.com/office/powerpoint/2010/main" val="18513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5BE81E-00E5-4422-B1BA-1541713FED9D}"/>
              </a:ext>
            </a:extLst>
          </p:cNvPr>
          <p:cNvSpPr>
            <a:spLocks noGrp="1"/>
          </p:cNvSpPr>
          <p:nvPr>
            <p:ph type="subTitle" idx="1"/>
          </p:nvPr>
        </p:nvSpPr>
        <p:spPr>
          <a:xfrm>
            <a:off x="1524000" y="4872038"/>
            <a:ext cx="9144000" cy="1655762"/>
          </a:xfrm>
        </p:spPr>
        <p:txBody>
          <a:bodyPr>
            <a:normAutofit/>
          </a:bodyPr>
          <a:lstStyle/>
          <a:p>
            <a:endParaRPr lang="en-GB" dirty="0"/>
          </a:p>
        </p:txBody>
      </p:sp>
      <p:pic>
        <p:nvPicPr>
          <p:cNvPr id="8" name="Picture 7">
            <a:extLst>
              <a:ext uri="{FF2B5EF4-FFF2-40B4-BE49-F238E27FC236}">
                <a16:creationId xmlns:a16="http://schemas.microsoft.com/office/drawing/2014/main" id="{50309B59-1C5B-455A-B161-88755A66596D}"/>
              </a:ext>
            </a:extLst>
          </p:cNvPr>
          <p:cNvPicPr>
            <a:picLocks noChangeAspect="1"/>
          </p:cNvPicPr>
          <p:nvPr/>
        </p:nvPicPr>
        <p:blipFill rotWithShape="1">
          <a:blip r:embed="rId2"/>
          <a:srcRect l="20159" t="19048" r="19433" b="28958"/>
          <a:stretch/>
        </p:blipFill>
        <p:spPr>
          <a:xfrm>
            <a:off x="283367" y="98026"/>
            <a:ext cx="11625265" cy="5601893"/>
          </a:xfrm>
          <a:prstGeom prst="rect">
            <a:avLst/>
          </a:prstGeom>
        </p:spPr>
      </p:pic>
      <p:pic>
        <p:nvPicPr>
          <p:cNvPr id="5" name="Picture 4">
            <a:extLst>
              <a:ext uri="{FF2B5EF4-FFF2-40B4-BE49-F238E27FC236}">
                <a16:creationId xmlns:a16="http://schemas.microsoft.com/office/drawing/2014/main" id="{769D7D45-9925-4680-A611-76012A59A74C}"/>
              </a:ext>
            </a:extLst>
          </p:cNvPr>
          <p:cNvPicPr>
            <a:picLocks noChangeAspect="1"/>
          </p:cNvPicPr>
          <p:nvPr/>
        </p:nvPicPr>
        <p:blipFill rotWithShape="1">
          <a:blip r:embed="rId3"/>
          <a:srcRect t="31852" b="45370"/>
          <a:stretch/>
        </p:blipFill>
        <p:spPr>
          <a:xfrm>
            <a:off x="68424" y="4111997"/>
            <a:ext cx="11625265" cy="2647977"/>
          </a:xfrm>
          <a:prstGeom prst="rect">
            <a:avLst/>
          </a:prstGeom>
        </p:spPr>
      </p:pic>
      <p:pic>
        <p:nvPicPr>
          <p:cNvPr id="7" name="Picture 6">
            <a:extLst>
              <a:ext uri="{FF2B5EF4-FFF2-40B4-BE49-F238E27FC236}">
                <a16:creationId xmlns:a16="http://schemas.microsoft.com/office/drawing/2014/main" id="{2CE5C11B-F03B-4B6C-BB7C-E1883E4EA246}"/>
              </a:ext>
            </a:extLst>
          </p:cNvPr>
          <p:cNvPicPr>
            <a:picLocks noChangeAspect="1"/>
          </p:cNvPicPr>
          <p:nvPr/>
        </p:nvPicPr>
        <p:blipFill>
          <a:blip r:embed="rId4">
            <a:alphaModFix/>
          </a:blip>
          <a:stretch>
            <a:fillRect/>
          </a:stretch>
        </p:blipFill>
        <p:spPr>
          <a:xfrm rot="516223">
            <a:off x="5256162" y="2527603"/>
            <a:ext cx="1249787" cy="1802794"/>
          </a:xfrm>
          <a:prstGeom prst="rect">
            <a:avLst/>
          </a:prstGeom>
        </p:spPr>
      </p:pic>
      <p:pic>
        <p:nvPicPr>
          <p:cNvPr id="4" name="Picture 3">
            <a:extLst>
              <a:ext uri="{FF2B5EF4-FFF2-40B4-BE49-F238E27FC236}">
                <a16:creationId xmlns:a16="http://schemas.microsoft.com/office/drawing/2014/main" id="{F043DBE8-C20E-4C92-BEC6-5BB87D577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4" y="0"/>
            <a:ext cx="1179443" cy="529135"/>
          </a:xfrm>
          <a:prstGeom prst="rect">
            <a:avLst/>
          </a:prstGeom>
        </p:spPr>
      </p:pic>
    </p:spTree>
    <p:extLst>
      <p:ext uri="{BB962C8B-B14F-4D97-AF65-F5344CB8AC3E}">
        <p14:creationId xmlns:p14="http://schemas.microsoft.com/office/powerpoint/2010/main" val="2739237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6D48-03F5-4CBF-966A-A11F4E6A38CF}"/>
              </a:ext>
            </a:extLst>
          </p:cNvPr>
          <p:cNvSpPr>
            <a:spLocks noGrp="1"/>
          </p:cNvSpPr>
          <p:nvPr>
            <p:ph type="title"/>
          </p:nvPr>
        </p:nvSpPr>
        <p:spPr/>
        <p:txBody>
          <a:bodyPr/>
          <a:lstStyle/>
          <a:p>
            <a:r>
              <a:rPr lang="en-US" dirty="0"/>
              <a:t>Course structure</a:t>
            </a:r>
            <a:endParaRPr lang="en-GB" dirty="0"/>
          </a:p>
        </p:txBody>
      </p:sp>
      <p:sp>
        <p:nvSpPr>
          <p:cNvPr id="3" name="Content Placeholder 2">
            <a:extLst>
              <a:ext uri="{FF2B5EF4-FFF2-40B4-BE49-F238E27FC236}">
                <a16:creationId xmlns:a16="http://schemas.microsoft.com/office/drawing/2014/main" id="{C2770863-9550-4801-BD93-B12BF4E47DA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7302163-F161-4439-9E25-ACCECBE3B6DE}"/>
              </a:ext>
            </a:extLst>
          </p:cNvPr>
          <p:cNvPicPr>
            <a:picLocks noChangeAspect="1"/>
          </p:cNvPicPr>
          <p:nvPr/>
        </p:nvPicPr>
        <p:blipFill>
          <a:blip r:embed="rId3"/>
          <a:stretch>
            <a:fillRect/>
          </a:stretch>
        </p:blipFill>
        <p:spPr>
          <a:xfrm>
            <a:off x="139193" y="1451999"/>
            <a:ext cx="11816833" cy="3845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186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BB33-4059-4B28-AB8D-FB354EAA14B2}"/>
              </a:ext>
            </a:extLst>
          </p:cNvPr>
          <p:cNvSpPr>
            <a:spLocks noGrp="1"/>
          </p:cNvSpPr>
          <p:nvPr>
            <p:ph type="title"/>
          </p:nvPr>
        </p:nvSpPr>
        <p:spPr/>
        <p:txBody>
          <a:bodyPr/>
          <a:lstStyle/>
          <a:p>
            <a:r>
              <a:rPr lang="en-US" dirty="0"/>
              <a:t>Unit 2 – Criminological Theories </a:t>
            </a:r>
            <a:endParaRPr lang="en-GB" dirty="0"/>
          </a:p>
        </p:txBody>
      </p:sp>
      <p:sp>
        <p:nvSpPr>
          <p:cNvPr id="3" name="Content Placeholder 2">
            <a:extLst>
              <a:ext uri="{FF2B5EF4-FFF2-40B4-BE49-F238E27FC236}">
                <a16:creationId xmlns:a16="http://schemas.microsoft.com/office/drawing/2014/main" id="{90DB1A48-8564-457C-9B3B-B4037FCD30B0}"/>
              </a:ext>
            </a:extLst>
          </p:cNvPr>
          <p:cNvSpPr>
            <a:spLocks noGrp="1"/>
          </p:cNvSpPr>
          <p:nvPr>
            <p:ph idx="1"/>
          </p:nvPr>
        </p:nvSpPr>
        <p:spPr/>
        <p:txBody>
          <a:bodyPr/>
          <a:lstStyle/>
          <a:p>
            <a:pPr lvl="0"/>
            <a:r>
              <a:rPr lang="en-GB" dirty="0"/>
              <a:t>For our taster session we are going to concentrate on</a:t>
            </a:r>
            <a:r>
              <a:rPr lang="en-GB" b="1" dirty="0"/>
              <a:t> Unit 2</a:t>
            </a:r>
            <a:r>
              <a:rPr lang="en-GB" dirty="0"/>
              <a:t>, criminological theories. </a:t>
            </a:r>
          </a:p>
          <a:p>
            <a:pPr lvl="0"/>
            <a:r>
              <a:rPr lang="en-GB" dirty="0"/>
              <a:t>We first need to acknowledge that there are many different theories that compete with each-other to explain crime in our society. </a:t>
            </a:r>
          </a:p>
          <a:p>
            <a:pPr lvl="0"/>
            <a:r>
              <a:rPr lang="en-GB" dirty="0"/>
              <a:t>They are grouped into biological, individualistic (psychological), and sociological theories. </a:t>
            </a:r>
          </a:p>
          <a:p>
            <a:pPr lvl="0"/>
            <a:r>
              <a:rPr lang="en-GB" dirty="0"/>
              <a:t>Today we are going to be introduced to one theory from each group and we are going to apply each theory to a scenario.  </a:t>
            </a:r>
          </a:p>
          <a:p>
            <a:endParaRPr lang="en-GB" dirty="0"/>
          </a:p>
        </p:txBody>
      </p:sp>
    </p:spTree>
    <p:extLst>
      <p:ext uri="{BB962C8B-B14F-4D97-AF65-F5344CB8AC3E}">
        <p14:creationId xmlns:p14="http://schemas.microsoft.com/office/powerpoint/2010/main" val="32439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2293-B3CC-4EC1-99AA-32CC773C7121}"/>
              </a:ext>
            </a:extLst>
          </p:cNvPr>
          <p:cNvSpPr>
            <a:spLocks noGrp="1"/>
          </p:cNvSpPr>
          <p:nvPr>
            <p:ph type="title"/>
          </p:nvPr>
        </p:nvSpPr>
        <p:spPr/>
        <p:txBody>
          <a:bodyPr/>
          <a:lstStyle/>
          <a:p>
            <a:endParaRPr lang="en-GB"/>
          </a:p>
        </p:txBody>
      </p:sp>
      <p:pic>
        <p:nvPicPr>
          <p:cNvPr id="7" name="Stolen Lives (Part 01) - London Met Police &amp; Home Office - Anti Gang Crime">
            <a:hlinkClick r:id="" action="ppaction://media"/>
            <a:extLst>
              <a:ext uri="{FF2B5EF4-FFF2-40B4-BE49-F238E27FC236}">
                <a16:creationId xmlns:a16="http://schemas.microsoft.com/office/drawing/2014/main" id="{11A5A29E-1A6D-4F89-8C90-9DEBB81367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83095" cy="6858001"/>
          </a:xfrm>
        </p:spPr>
      </p:pic>
    </p:spTree>
    <p:extLst>
      <p:ext uri="{BB962C8B-B14F-4D97-AF65-F5344CB8AC3E}">
        <p14:creationId xmlns:p14="http://schemas.microsoft.com/office/powerpoint/2010/main" val="336847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5825-C796-45D3-BC26-79B31F3871DC}"/>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AEFB4AB-5FBD-4EFB-869E-11BD570472B6}"/>
              </a:ext>
            </a:extLst>
          </p:cNvPr>
          <p:cNvPicPr>
            <a:picLocks noChangeAspect="1"/>
          </p:cNvPicPr>
          <p:nvPr/>
        </p:nvPicPr>
        <p:blipFill>
          <a:blip r:embed="rId3"/>
          <a:stretch>
            <a:fillRect/>
          </a:stretch>
        </p:blipFill>
        <p:spPr>
          <a:xfrm>
            <a:off x="0" y="0"/>
            <a:ext cx="12192000" cy="825824"/>
          </a:xfrm>
          <a:prstGeom prst="rect">
            <a:avLst/>
          </a:prstGeom>
        </p:spPr>
      </p:pic>
      <p:pic>
        <p:nvPicPr>
          <p:cNvPr id="6" name="Content Placeholder 5">
            <a:extLst>
              <a:ext uri="{FF2B5EF4-FFF2-40B4-BE49-F238E27FC236}">
                <a16:creationId xmlns:a16="http://schemas.microsoft.com/office/drawing/2014/main" id="{6526F628-17C8-4686-A98B-912937CFA3B7}"/>
              </a:ext>
            </a:extLst>
          </p:cNvPr>
          <p:cNvPicPr>
            <a:picLocks noGrp="1" noChangeAspect="1"/>
          </p:cNvPicPr>
          <p:nvPr>
            <p:ph idx="1"/>
          </p:nvPr>
        </p:nvPicPr>
        <p:blipFill>
          <a:blip r:embed="rId4"/>
          <a:stretch>
            <a:fillRect/>
          </a:stretch>
        </p:blipFill>
        <p:spPr>
          <a:xfrm rot="884652">
            <a:off x="8768736" y="982101"/>
            <a:ext cx="2739910" cy="3782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D34B4A3-7F10-47CA-8CA0-7CEDD4F017D6}"/>
              </a:ext>
            </a:extLst>
          </p:cNvPr>
          <p:cNvPicPr>
            <a:picLocks noChangeAspect="1"/>
          </p:cNvPicPr>
          <p:nvPr/>
        </p:nvPicPr>
        <p:blipFill rotWithShape="1">
          <a:blip r:embed="rId5"/>
          <a:srcRect l="1031" t="1540" r="1974" b="7862"/>
          <a:stretch/>
        </p:blipFill>
        <p:spPr>
          <a:xfrm>
            <a:off x="247090" y="825824"/>
            <a:ext cx="8082324" cy="566705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16AF6B1-4AFA-4DBB-B63F-5A059D0D328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618352" y="4111100"/>
            <a:ext cx="2326558" cy="2541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3720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C77A4-C448-4DFF-B812-766FBDCFB3B4}"/>
              </a:ext>
            </a:extLst>
          </p:cNvPr>
          <p:cNvPicPr>
            <a:picLocks noChangeAspect="1"/>
          </p:cNvPicPr>
          <p:nvPr/>
        </p:nvPicPr>
        <p:blipFill>
          <a:blip r:embed="rId3"/>
          <a:stretch>
            <a:fillRect/>
          </a:stretch>
        </p:blipFill>
        <p:spPr>
          <a:xfrm rot="354623">
            <a:off x="3028334" y="888388"/>
            <a:ext cx="9163665" cy="56648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F163852-C441-4725-9202-BC2F9172D3A4}"/>
              </a:ext>
            </a:extLst>
          </p:cNvPr>
          <p:cNvPicPr>
            <a:picLocks noChangeAspect="1"/>
          </p:cNvPicPr>
          <p:nvPr/>
        </p:nvPicPr>
        <p:blipFill>
          <a:blip r:embed="rId4"/>
          <a:stretch>
            <a:fillRect/>
          </a:stretch>
        </p:blipFill>
        <p:spPr>
          <a:xfrm>
            <a:off x="0" y="0"/>
            <a:ext cx="12192000" cy="613184"/>
          </a:xfrm>
          <a:prstGeom prst="rect">
            <a:avLst/>
          </a:prstGeom>
        </p:spPr>
      </p:pic>
      <p:pic>
        <p:nvPicPr>
          <p:cNvPr id="8" name="Picture 7">
            <a:extLst>
              <a:ext uri="{FF2B5EF4-FFF2-40B4-BE49-F238E27FC236}">
                <a16:creationId xmlns:a16="http://schemas.microsoft.com/office/drawing/2014/main" id="{B1E69229-A798-4599-9FF3-6AAFE1CF947F}"/>
              </a:ext>
            </a:extLst>
          </p:cNvPr>
          <p:cNvPicPr>
            <a:picLocks noChangeAspect="1"/>
          </p:cNvPicPr>
          <p:nvPr/>
        </p:nvPicPr>
        <p:blipFill>
          <a:blip r:embed="rId5"/>
          <a:stretch>
            <a:fillRect/>
          </a:stretch>
        </p:blipFill>
        <p:spPr>
          <a:xfrm>
            <a:off x="10419092" y="5106395"/>
            <a:ext cx="1225402" cy="1670449"/>
          </a:xfrm>
          <a:prstGeom prst="rect">
            <a:avLst/>
          </a:prstGeom>
        </p:spPr>
      </p:pic>
      <p:pic>
        <p:nvPicPr>
          <p:cNvPr id="9" name="Picture 8">
            <a:extLst>
              <a:ext uri="{FF2B5EF4-FFF2-40B4-BE49-F238E27FC236}">
                <a16:creationId xmlns:a16="http://schemas.microsoft.com/office/drawing/2014/main" id="{30D1AA6A-8027-4088-8803-1CD984E4C7AC}"/>
              </a:ext>
            </a:extLst>
          </p:cNvPr>
          <p:cNvPicPr>
            <a:picLocks noChangeAspect="1"/>
          </p:cNvPicPr>
          <p:nvPr/>
        </p:nvPicPr>
        <p:blipFill>
          <a:blip r:embed="rId6"/>
          <a:stretch>
            <a:fillRect/>
          </a:stretch>
        </p:blipFill>
        <p:spPr>
          <a:xfrm rot="20989283">
            <a:off x="290770" y="4194344"/>
            <a:ext cx="3320649" cy="2364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C37BFE1E-0950-46AD-9470-CACAD0924A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rot="21134941">
            <a:off x="400022" y="725646"/>
            <a:ext cx="2453746" cy="3344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9662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9AA5D1-30A8-47E8-80B6-1B06D4C8297F}"/>
              </a:ext>
            </a:extLst>
          </p:cNvPr>
          <p:cNvPicPr>
            <a:picLocks noChangeAspect="1"/>
          </p:cNvPicPr>
          <p:nvPr/>
        </p:nvPicPr>
        <p:blipFill>
          <a:blip r:embed="rId3"/>
          <a:stretch>
            <a:fillRect/>
          </a:stretch>
        </p:blipFill>
        <p:spPr>
          <a:xfrm>
            <a:off x="207401" y="940437"/>
            <a:ext cx="6096000"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9852B396-4C74-4FA4-8AE9-26C1949E2051}"/>
              </a:ext>
            </a:extLst>
          </p:cNvPr>
          <p:cNvPicPr>
            <a:picLocks noChangeAspect="1"/>
          </p:cNvPicPr>
          <p:nvPr/>
        </p:nvPicPr>
        <p:blipFill>
          <a:blip r:embed="rId4"/>
          <a:stretch>
            <a:fillRect/>
          </a:stretch>
        </p:blipFill>
        <p:spPr>
          <a:xfrm rot="936877">
            <a:off x="5991687" y="614597"/>
            <a:ext cx="6108799" cy="40806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5522D76-0257-4050-A190-8B284B3CE9D9}"/>
              </a:ext>
            </a:extLst>
          </p:cNvPr>
          <p:cNvPicPr>
            <a:picLocks noChangeAspect="1"/>
          </p:cNvPicPr>
          <p:nvPr/>
        </p:nvPicPr>
        <p:blipFill>
          <a:blip r:embed="rId5"/>
          <a:stretch>
            <a:fillRect/>
          </a:stretch>
        </p:blipFill>
        <p:spPr>
          <a:xfrm>
            <a:off x="-168364" y="2654937"/>
            <a:ext cx="4005419" cy="4901609"/>
          </a:xfrm>
          <a:prstGeom prst="rect">
            <a:avLst/>
          </a:prstGeom>
        </p:spPr>
      </p:pic>
      <p:pic>
        <p:nvPicPr>
          <p:cNvPr id="5" name="Content Placeholder 4">
            <a:extLst>
              <a:ext uri="{FF2B5EF4-FFF2-40B4-BE49-F238E27FC236}">
                <a16:creationId xmlns:a16="http://schemas.microsoft.com/office/drawing/2014/main" id="{FB506CC1-E896-4EE2-AD10-85C2317F481C}"/>
              </a:ext>
            </a:extLst>
          </p:cNvPr>
          <p:cNvPicPr>
            <a:picLocks noGrp="1" noChangeAspect="1"/>
          </p:cNvPicPr>
          <p:nvPr>
            <p:ph idx="1"/>
          </p:nvPr>
        </p:nvPicPr>
        <p:blipFill>
          <a:blip r:embed="rId6"/>
          <a:stretch>
            <a:fillRect/>
          </a:stretch>
        </p:blipFill>
        <p:spPr>
          <a:xfrm>
            <a:off x="3659741" y="3086100"/>
            <a:ext cx="6038850" cy="3771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7D5C207D-C823-449B-BBCA-6E6CA68FEA28}"/>
              </a:ext>
            </a:extLst>
          </p:cNvPr>
          <p:cNvPicPr>
            <a:picLocks noChangeAspect="1"/>
          </p:cNvPicPr>
          <p:nvPr/>
        </p:nvPicPr>
        <p:blipFill>
          <a:blip r:embed="rId7"/>
          <a:stretch>
            <a:fillRect/>
          </a:stretch>
        </p:blipFill>
        <p:spPr>
          <a:xfrm>
            <a:off x="-1" y="0"/>
            <a:ext cx="11936361" cy="847725"/>
          </a:xfrm>
          <a:prstGeom prst="rect">
            <a:avLst/>
          </a:prstGeom>
        </p:spPr>
      </p:pic>
      <p:pic>
        <p:nvPicPr>
          <p:cNvPr id="10" name="Picture 9">
            <a:extLst>
              <a:ext uri="{FF2B5EF4-FFF2-40B4-BE49-F238E27FC236}">
                <a16:creationId xmlns:a16="http://schemas.microsoft.com/office/drawing/2014/main" id="{97E1BB31-E02E-4B45-9BEC-B172250732AB}"/>
              </a:ext>
            </a:extLst>
          </p:cNvPr>
          <p:cNvPicPr>
            <a:picLocks noChangeAspect="1"/>
          </p:cNvPicPr>
          <p:nvPr/>
        </p:nvPicPr>
        <p:blipFill>
          <a:blip r:embed="rId8"/>
          <a:stretch>
            <a:fillRect/>
          </a:stretch>
        </p:blipFill>
        <p:spPr>
          <a:xfrm rot="737488">
            <a:off x="9710341" y="3753100"/>
            <a:ext cx="2371685" cy="3321687"/>
          </a:xfrm>
          <a:prstGeom prst="rect">
            <a:avLst/>
          </a:prstGeom>
        </p:spPr>
      </p:pic>
    </p:spTree>
    <p:extLst>
      <p:ext uri="{BB962C8B-B14F-4D97-AF65-F5344CB8AC3E}">
        <p14:creationId xmlns:p14="http://schemas.microsoft.com/office/powerpoint/2010/main" val="298052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148F-EC85-4E6A-9D30-655F058F1E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9704709-9999-4A1D-AD34-CDA0BDA2D6F0}"/>
              </a:ext>
            </a:extLst>
          </p:cNvPr>
          <p:cNvSpPr>
            <a:spLocks noGrp="1"/>
          </p:cNvSpPr>
          <p:nvPr>
            <p:ph idx="1"/>
          </p:nvPr>
        </p:nvSpPr>
        <p:spPr>
          <a:xfrm>
            <a:off x="3008671" y="1825625"/>
            <a:ext cx="5378246" cy="4351338"/>
          </a:xfrm>
        </p:spPr>
        <p:txBody>
          <a:bodyPr>
            <a:normAutofit/>
          </a:bodyPr>
          <a:lstStyle/>
          <a:p>
            <a:pPr marL="0" indent="0" algn="ctr">
              <a:buNone/>
            </a:pPr>
            <a:r>
              <a:rPr lang="en-US" sz="4000" dirty="0"/>
              <a:t>Which did you find the most convincing explanation for Jordan’s criminal behaviour at a young age?</a:t>
            </a:r>
            <a:endParaRPr lang="en-GB" sz="4000" dirty="0"/>
          </a:p>
        </p:txBody>
      </p:sp>
    </p:spTree>
    <p:extLst>
      <p:ext uri="{BB962C8B-B14F-4D97-AF65-F5344CB8AC3E}">
        <p14:creationId xmlns:p14="http://schemas.microsoft.com/office/powerpoint/2010/main" val="333327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49F37-1356-4675-834A-78716A7C1060}"/>
              </a:ext>
            </a:extLst>
          </p:cNvPr>
          <p:cNvSpPr>
            <a:spLocks noGrp="1"/>
          </p:cNvSpPr>
          <p:nvPr>
            <p:ph idx="1"/>
          </p:nvPr>
        </p:nvSpPr>
        <p:spPr>
          <a:xfrm>
            <a:off x="304800" y="1292086"/>
            <a:ext cx="11503742" cy="5565913"/>
          </a:xfrm>
        </p:spPr>
        <p:txBody>
          <a:bodyPr>
            <a:normAutofit fontScale="77500" lnSpcReduction="20000"/>
          </a:bodyPr>
          <a:lstStyle/>
          <a:p>
            <a:r>
              <a:rPr lang="en-GB" dirty="0"/>
              <a:t>The right realists argue that the solution to crime is to; reduce welfare dependency (families relying on benefits rather than going out to work), make it more difficult for criminals to commit crime, and make punishments more severe. </a:t>
            </a:r>
          </a:p>
          <a:p>
            <a:r>
              <a:rPr lang="en-GB" dirty="0"/>
              <a:t>According to the right realists, these measures will all help to compel criminals to make the rational choice that crime ‘doesn’t pay’.</a:t>
            </a:r>
          </a:p>
          <a:p>
            <a:r>
              <a:rPr lang="en-GB" dirty="0"/>
              <a:t>The right realists have been very influential in the United States with the Republican Party and in the United Kingdom with the Conservative Party. The Conservative Party has been in government in the UK since 2010 and prior to that from 1979 to 1997. </a:t>
            </a:r>
          </a:p>
          <a:p>
            <a:r>
              <a:rPr lang="en-GB" dirty="0"/>
              <a:t>The influence of the right realists on successive Conservative governments has inevitably affected their policies in relation to crime and justice.</a:t>
            </a:r>
          </a:p>
          <a:p>
            <a:r>
              <a:rPr lang="en-GB" dirty="0"/>
              <a:t>For your homework, you will explore the evidence for the influence of the right realists on Conservative government’s policies. Do an electronic search and summarise your findings below. </a:t>
            </a:r>
          </a:p>
          <a:p>
            <a:endParaRPr lang="en-GB" dirty="0"/>
          </a:p>
          <a:p>
            <a:r>
              <a:rPr lang="en-GB" dirty="0"/>
              <a:t>What have they done in the following areas of policy?</a:t>
            </a:r>
          </a:p>
          <a:p>
            <a:pPr marL="984250">
              <a:buFont typeface="Wingdings" panose="05000000000000000000" pitchFamily="2" charset="2"/>
              <a:buChar char="ü"/>
            </a:pPr>
            <a:r>
              <a:rPr lang="en-GB" b="1" dirty="0"/>
              <a:t>Welfare benefits</a:t>
            </a:r>
          </a:p>
          <a:p>
            <a:pPr marL="984250">
              <a:buFont typeface="Wingdings" panose="05000000000000000000" pitchFamily="2" charset="2"/>
              <a:buChar char="ü"/>
            </a:pPr>
            <a:r>
              <a:rPr lang="en-GB" b="1" dirty="0"/>
              <a:t>Making it more difficult to commit crime </a:t>
            </a:r>
            <a:r>
              <a:rPr lang="en-GB" dirty="0"/>
              <a:t>(situational crime prevention, target hardening)</a:t>
            </a:r>
          </a:p>
          <a:p>
            <a:pPr marL="984250">
              <a:buFont typeface="Wingdings" panose="05000000000000000000" pitchFamily="2" charset="2"/>
              <a:buChar char="ü"/>
            </a:pPr>
            <a:r>
              <a:rPr lang="en-GB" b="1" dirty="0"/>
              <a:t>Prison Sentencing Policy </a:t>
            </a:r>
          </a:p>
        </p:txBody>
      </p:sp>
      <p:pic>
        <p:nvPicPr>
          <p:cNvPr id="4" name="Picture 3">
            <a:extLst>
              <a:ext uri="{FF2B5EF4-FFF2-40B4-BE49-F238E27FC236}">
                <a16:creationId xmlns:a16="http://schemas.microsoft.com/office/drawing/2014/main" id="{6ECA525B-40AB-4B72-B7F5-07C38E2D2FCF}"/>
              </a:ext>
            </a:extLst>
          </p:cNvPr>
          <p:cNvPicPr>
            <a:picLocks noChangeAspect="1"/>
          </p:cNvPicPr>
          <p:nvPr/>
        </p:nvPicPr>
        <p:blipFill>
          <a:blip r:embed="rId3"/>
          <a:stretch>
            <a:fillRect/>
          </a:stretch>
        </p:blipFill>
        <p:spPr>
          <a:xfrm>
            <a:off x="3638295" y="151881"/>
            <a:ext cx="5326802" cy="1058311"/>
          </a:xfrm>
          <a:prstGeom prst="rect">
            <a:avLst/>
          </a:prstGeom>
        </p:spPr>
      </p:pic>
    </p:spTree>
    <p:extLst>
      <p:ext uri="{BB962C8B-B14F-4D97-AF65-F5344CB8AC3E}">
        <p14:creationId xmlns:p14="http://schemas.microsoft.com/office/powerpoint/2010/main" val="27675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491</Words>
  <Application>Microsoft Office PowerPoint</Application>
  <PresentationFormat>Widescreen</PresentationFormat>
  <Paragraphs>33</Paragraphs>
  <Slides>9</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PowerPoint Presentation</vt:lpstr>
      <vt:lpstr>Course structure</vt:lpstr>
      <vt:lpstr>Unit 2 – Criminological Theories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Manus Bradley</dc:creator>
  <cp:lastModifiedBy>Nicola Kirby</cp:lastModifiedBy>
  <cp:revision>13</cp:revision>
  <dcterms:created xsi:type="dcterms:W3CDTF">2021-06-21T08:45:58Z</dcterms:created>
  <dcterms:modified xsi:type="dcterms:W3CDTF">2021-07-16T10:45:40Z</dcterms:modified>
</cp:coreProperties>
</file>